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9" r:id="rId2"/>
    <p:sldId id="256" r:id="rId3"/>
    <p:sldId id="280" r:id="rId4"/>
    <p:sldId id="281" r:id="rId5"/>
    <p:sldId id="302" r:id="rId6"/>
    <p:sldId id="300" r:id="rId7"/>
    <p:sldId id="303" r:id="rId8"/>
    <p:sldId id="304" r:id="rId9"/>
    <p:sldId id="305" r:id="rId10"/>
    <p:sldId id="306" r:id="rId11"/>
    <p:sldId id="307" r:id="rId12"/>
    <p:sldId id="286" r:id="rId13"/>
    <p:sldId id="308" r:id="rId14"/>
    <p:sldId id="297" r:id="rId15"/>
    <p:sldId id="290" r:id="rId16"/>
    <p:sldId id="309" r:id="rId17"/>
    <p:sldId id="291" r:id="rId18"/>
    <p:sldId id="292" r:id="rId19"/>
    <p:sldId id="310" r:id="rId20"/>
    <p:sldId id="299" r:id="rId21"/>
    <p:sldId id="294" r:id="rId22"/>
    <p:sldId id="312" r:id="rId23"/>
    <p:sldId id="313" r:id="rId24"/>
    <p:sldId id="295" r:id="rId25"/>
    <p:sldId id="311" r:id="rId26"/>
    <p:sldId id="296" r:id="rId27"/>
    <p:sldId id="277"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A0ED39-F646-427A-B94B-59B898ACEE9A}" type="datetimeFigureOut">
              <a:rPr lang="ar-IQ" smtClean="0"/>
              <a:pPr/>
              <a:t>10/06/1447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7AA4F98-FB25-4B70-8C92-2C1887BDF2A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A0ED39-F646-427A-B94B-59B898ACEE9A}" type="datetimeFigureOut">
              <a:rPr lang="ar-IQ" smtClean="0"/>
              <a:pPr/>
              <a:t>10/06/1447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AA4F98-FB25-4B70-8C92-2C1887BDF2A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E:\محاضضرات\صور العملي\slide1-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928670"/>
            <a:ext cx="4471990" cy="654032"/>
          </a:xfrm>
        </p:spPr>
        <p:txBody>
          <a:bodyPr>
            <a:normAutofit fontScale="90000"/>
          </a:bodyPr>
          <a:lstStyle/>
          <a:p>
            <a:r>
              <a:rPr lang="en-US" b="1" dirty="0" smtClean="0"/>
              <a:t>(5) cataracts.</a:t>
            </a:r>
            <a:br>
              <a:rPr lang="en-US" b="1" dirty="0" smtClean="0"/>
            </a:br>
            <a:r>
              <a:rPr lang="ar-IQ" dirty="0" smtClean="0"/>
              <a:t> إعتام عدسة العين</a:t>
            </a:r>
            <a:endParaRPr lang="ar-IQ" b="1" dirty="0"/>
          </a:p>
        </p:txBody>
      </p:sp>
      <p:sp>
        <p:nvSpPr>
          <p:cNvPr id="3" name="عنصر نائب للمحتوى 2"/>
          <p:cNvSpPr>
            <a:spLocks noGrp="1"/>
          </p:cNvSpPr>
          <p:nvPr>
            <p:ph idx="1"/>
          </p:nvPr>
        </p:nvSpPr>
        <p:spPr>
          <a:xfrm>
            <a:off x="0" y="2071679"/>
            <a:ext cx="3714744" cy="4357718"/>
          </a:xfrm>
        </p:spPr>
        <p:txBody>
          <a:bodyPr>
            <a:normAutofit/>
          </a:bodyPr>
          <a:lstStyle/>
          <a:p>
            <a:pPr algn="l" rtl="0"/>
            <a:r>
              <a:rPr lang="en-US" dirty="0" smtClean="0"/>
              <a:t>The most common eye condition is cataracts, which appear months after exposure.</a:t>
            </a:r>
            <a:endParaRPr lang="ar-IQ" dirty="0"/>
          </a:p>
        </p:txBody>
      </p:sp>
      <p:pic>
        <p:nvPicPr>
          <p:cNvPr id="4" name="Picture 2" descr="إعتام عدسة العين في الكلاب: الأسباب والأعراض والعلاج والوقاية"/>
          <p:cNvPicPr>
            <a:picLocks noChangeAspect="1" noChangeArrowheads="1"/>
          </p:cNvPicPr>
          <p:nvPr/>
        </p:nvPicPr>
        <p:blipFill>
          <a:blip r:embed="rId2"/>
          <a:srcRect/>
          <a:stretch>
            <a:fillRect/>
          </a:stretch>
        </p:blipFill>
        <p:spPr bwMode="auto">
          <a:xfrm>
            <a:off x="3527716" y="428604"/>
            <a:ext cx="5616284" cy="3214710"/>
          </a:xfrm>
          <a:prstGeom prst="rect">
            <a:avLst/>
          </a:prstGeom>
          <a:noFill/>
        </p:spPr>
      </p:pic>
      <p:pic>
        <p:nvPicPr>
          <p:cNvPr id="5" name="Picture 4" descr="الماء الأبيض في العين : أسبابه وعلاجاته الممكنة - المجلة الطبية"/>
          <p:cNvPicPr>
            <a:picLocks noChangeAspect="1" noChangeArrowheads="1"/>
          </p:cNvPicPr>
          <p:nvPr/>
        </p:nvPicPr>
        <p:blipFill>
          <a:blip r:embed="rId3"/>
          <a:srcRect b="25925"/>
          <a:stretch>
            <a:fillRect/>
          </a:stretch>
        </p:blipFill>
        <p:spPr bwMode="auto">
          <a:xfrm>
            <a:off x="3540870" y="4429132"/>
            <a:ext cx="5603130" cy="21619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6. Infertility </a:t>
            </a:r>
            <a:endParaRPr lang="ar-IQ" dirty="0"/>
          </a:p>
        </p:txBody>
      </p:sp>
      <p:sp>
        <p:nvSpPr>
          <p:cNvPr id="3" name="عنصر نائب للمحتوى 2"/>
          <p:cNvSpPr>
            <a:spLocks noGrp="1"/>
          </p:cNvSpPr>
          <p:nvPr>
            <p:ph idx="1"/>
          </p:nvPr>
        </p:nvSpPr>
        <p:spPr>
          <a:xfrm>
            <a:off x="500034" y="1285860"/>
            <a:ext cx="8229600" cy="1214446"/>
          </a:xfrm>
        </p:spPr>
        <p:txBody>
          <a:bodyPr>
            <a:normAutofit/>
          </a:bodyPr>
          <a:lstStyle/>
          <a:p>
            <a:pPr algn="l" rtl="0"/>
            <a:r>
              <a:rPr lang="en-US" dirty="0" smtClean="0"/>
              <a:t>The most important event in it is infertility for both sexes</a:t>
            </a:r>
            <a:endParaRPr lang="ar-IQ" dirty="0"/>
          </a:p>
        </p:txBody>
      </p:sp>
      <p:pic>
        <p:nvPicPr>
          <p:cNvPr id="6147" name="Picture 3" descr="E:\محاضرات عملي رابع\radiations\drdepression.jpg"/>
          <p:cNvPicPr>
            <a:picLocks noChangeAspect="1" noChangeArrowheads="1"/>
          </p:cNvPicPr>
          <p:nvPr/>
        </p:nvPicPr>
        <p:blipFill>
          <a:blip r:embed="rId2"/>
          <a:srcRect/>
          <a:stretch>
            <a:fillRect/>
          </a:stretch>
        </p:blipFill>
        <p:spPr bwMode="auto">
          <a:xfrm>
            <a:off x="2396518" y="2357430"/>
            <a:ext cx="6747482" cy="45005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9144000" cy="3643338"/>
          </a:xfrm>
        </p:spPr>
        <p:txBody>
          <a:bodyPr>
            <a:normAutofit/>
          </a:bodyPr>
          <a:lstStyle/>
          <a:p>
            <a:pPr algn="l" rtl="0"/>
            <a:r>
              <a:rPr lang="en-US" b="1" dirty="0" smtClean="0"/>
              <a:t>A goal in diagnostic radiology is </a:t>
            </a:r>
            <a:r>
              <a:rPr lang="en-US" dirty="0" smtClean="0"/>
              <a:t>to obtain maximum diagnostic information with minimal radiation exposure of the patient, radiology personnel, and general public.</a:t>
            </a:r>
          </a:p>
          <a:p>
            <a:pPr algn="r"/>
            <a:r>
              <a:rPr lang="ar-IQ" dirty="0" smtClean="0"/>
              <a:t>من أهداف الأشعة التشخيصية الحصول على أقصى قدر من المعلومات التشخيصية مع الحد الأدنى من التعرض للإشعاع للمريض والعاملين في الأشعة وعامة الناس</a:t>
            </a:r>
          </a:p>
          <a:p>
            <a:pPr algn="l" rtl="0"/>
            <a:endParaRPr lang="ar-IQ" dirty="0"/>
          </a:p>
        </p:txBody>
      </p:sp>
      <p:pic>
        <p:nvPicPr>
          <p:cNvPr id="5" name="Picture 1" descr="E:\محاضرات عملي رابع\radiations\استخدامات_الأشعة_السينية.jpg"/>
          <p:cNvPicPr>
            <a:picLocks noChangeAspect="1" noChangeArrowheads="1"/>
          </p:cNvPicPr>
          <p:nvPr/>
        </p:nvPicPr>
        <p:blipFill>
          <a:blip r:embed="rId2"/>
          <a:srcRect/>
          <a:stretch>
            <a:fillRect/>
          </a:stretch>
        </p:blipFill>
        <p:spPr bwMode="auto">
          <a:xfrm>
            <a:off x="2786050" y="3830405"/>
            <a:ext cx="6357950" cy="30275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6286544" cy="6643710"/>
          </a:xfrm>
        </p:spPr>
        <p:txBody>
          <a:bodyPr>
            <a:normAutofit fontScale="85000" lnSpcReduction="20000"/>
          </a:bodyPr>
          <a:lstStyle/>
          <a:p>
            <a:pPr algn="l" rtl="0"/>
            <a:r>
              <a:rPr lang="en-US" b="1" dirty="0" smtClean="0"/>
              <a:t>Radiation Safety </a:t>
            </a:r>
          </a:p>
          <a:p>
            <a:pPr algn="l" rtl="0"/>
            <a:r>
              <a:rPr lang="en-US" dirty="0" smtClean="0"/>
              <a:t>Principles of radiation safety are based on establishment of guidelines to prevent undesirable and unnecessary exposure to ionizing radiation</a:t>
            </a:r>
          </a:p>
          <a:p>
            <a:r>
              <a:rPr lang="ar-IQ" dirty="0" smtClean="0"/>
              <a:t>تستند مبادئ السلامة من الإشعاع إلى وضع إرشادات لمنع التعرض غير المرغوب فيه وغير الضروري للإشعاع </a:t>
            </a:r>
            <a:r>
              <a:rPr lang="ar-IQ" dirty="0" err="1" smtClean="0"/>
              <a:t>المؤين</a:t>
            </a:r>
            <a:r>
              <a:rPr lang="ar-IQ" dirty="0" smtClean="0"/>
              <a:t>. </a:t>
            </a:r>
          </a:p>
          <a:p>
            <a:pPr algn="l" rtl="0"/>
            <a:r>
              <a:rPr lang="en-US" b="1" dirty="0" smtClean="0"/>
              <a:t>Practical Considerations</a:t>
            </a:r>
            <a:endParaRPr lang="ar-IQ" b="1" dirty="0" smtClean="0"/>
          </a:p>
          <a:p>
            <a:pPr algn="l" rtl="0"/>
            <a:r>
              <a:rPr lang="en-US" dirty="0" smtClean="0"/>
              <a:t>Radiation workers should be skilled in patient positioning for radiography, machine operation, and image processing </a:t>
            </a:r>
            <a:r>
              <a:rPr lang="en-US" b="1" dirty="0" smtClean="0"/>
              <a:t>so that repeat studies are minimized. </a:t>
            </a:r>
          </a:p>
          <a:p>
            <a:r>
              <a:rPr lang="ar-IQ" dirty="0" smtClean="0"/>
              <a:t>يجب أن يكونوا ماهرين في وضع المريض أثناء التصوير </a:t>
            </a:r>
            <a:r>
              <a:rPr lang="ar-IQ" dirty="0" err="1" smtClean="0"/>
              <a:t>الشعاعي</a:t>
            </a:r>
            <a:r>
              <a:rPr lang="ar-IQ" dirty="0" smtClean="0"/>
              <a:t>، وتشغيل الأجهزة، ومعالجة الصور، لتقليل تكرار الدراسات</a:t>
            </a:r>
            <a:endParaRPr lang="en-US" dirty="0" smtClean="0"/>
          </a:p>
          <a:p>
            <a:pPr algn="l" rtl="0"/>
            <a:endParaRPr lang="ar-IQ" dirty="0" smtClean="0"/>
          </a:p>
          <a:p>
            <a:endParaRPr lang="ar-IQ" dirty="0" smtClean="0"/>
          </a:p>
          <a:p>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6086630" y="214291"/>
            <a:ext cx="2845515" cy="5500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290"/>
            <a:ext cx="5543560" cy="582594"/>
          </a:xfrm>
        </p:spPr>
        <p:txBody>
          <a:bodyPr>
            <a:noAutofit/>
          </a:bodyPr>
          <a:lstStyle/>
          <a:p>
            <a:pPr algn="l" rtl="0"/>
            <a:r>
              <a:rPr lang="en-US" sz="3200" b="1" dirty="0" smtClean="0"/>
              <a:t>The ALARA principle</a:t>
            </a:r>
            <a:endParaRPr lang="ar-IQ" sz="3200" b="1" dirty="0"/>
          </a:p>
        </p:txBody>
      </p:sp>
      <p:sp>
        <p:nvSpPr>
          <p:cNvPr id="3" name="عنصر نائب للمحتوى 2"/>
          <p:cNvSpPr>
            <a:spLocks noGrp="1"/>
          </p:cNvSpPr>
          <p:nvPr>
            <p:ph idx="1"/>
          </p:nvPr>
        </p:nvSpPr>
        <p:spPr>
          <a:xfrm>
            <a:off x="0" y="1000108"/>
            <a:ext cx="9144000" cy="4000528"/>
          </a:xfrm>
        </p:spPr>
        <p:txBody>
          <a:bodyPr>
            <a:normAutofit fontScale="92500" lnSpcReduction="20000"/>
          </a:bodyPr>
          <a:lstStyle/>
          <a:p>
            <a:pPr algn="l" rtl="0"/>
            <a:r>
              <a:rPr lang="en-US" dirty="0" smtClean="0"/>
              <a:t>ALARA (</a:t>
            </a:r>
            <a:r>
              <a:rPr lang="en-US" b="1" u="sng" dirty="0" smtClean="0"/>
              <a:t>A</a:t>
            </a:r>
            <a:r>
              <a:rPr lang="en-US" b="1" dirty="0" smtClean="0"/>
              <a:t>s </a:t>
            </a:r>
            <a:r>
              <a:rPr lang="en-US" b="1" u="sng" dirty="0" smtClean="0"/>
              <a:t>L</a:t>
            </a:r>
            <a:r>
              <a:rPr lang="en-US" b="1" dirty="0" smtClean="0"/>
              <a:t>ow </a:t>
            </a:r>
            <a:r>
              <a:rPr lang="en-US" b="1" u="sng" dirty="0" smtClean="0"/>
              <a:t>A</a:t>
            </a:r>
            <a:r>
              <a:rPr lang="en-US" b="1" dirty="0" smtClean="0"/>
              <a:t>s </a:t>
            </a:r>
            <a:r>
              <a:rPr lang="en-US" b="1" u="sng" dirty="0" smtClean="0"/>
              <a:t>R</a:t>
            </a:r>
            <a:r>
              <a:rPr lang="en-US" b="1" dirty="0" smtClean="0"/>
              <a:t>easonably </a:t>
            </a:r>
            <a:r>
              <a:rPr lang="en-US" b="1" u="sng" dirty="0" smtClean="0"/>
              <a:t>A</a:t>
            </a:r>
            <a:r>
              <a:rPr lang="en-US" b="1" dirty="0" smtClean="0"/>
              <a:t>chievable)</a:t>
            </a:r>
            <a:r>
              <a:rPr lang="ar-IQ" b="1" dirty="0" smtClean="0"/>
              <a:t> </a:t>
            </a:r>
            <a:r>
              <a:rPr lang="ar-IQ" sz="2900" b="1" dirty="0" smtClean="0"/>
              <a:t>الحد الأدنى المعقول القابل للانجاز </a:t>
            </a:r>
            <a:endParaRPr lang="en-US" dirty="0" smtClean="0"/>
          </a:p>
          <a:p>
            <a:pPr algn="l" rtl="0"/>
            <a:r>
              <a:rPr lang="en-US" dirty="0" smtClean="0"/>
              <a:t>the ALARA principle is</a:t>
            </a:r>
            <a:r>
              <a:rPr lang="en-US" b="1" dirty="0" smtClean="0"/>
              <a:t> aimed </a:t>
            </a:r>
            <a:r>
              <a:rPr lang="en-US" dirty="0" smtClean="0"/>
              <a:t>at limiting one’s radiation exposure as much as possible. </a:t>
            </a:r>
          </a:p>
          <a:p>
            <a:pPr algn="r"/>
            <a:r>
              <a:rPr lang="ar-IQ" dirty="0" smtClean="0"/>
              <a:t>يهدف مبدأ</a:t>
            </a:r>
            <a:r>
              <a:rPr lang="en-US" dirty="0" smtClean="0"/>
              <a:t> ALARA </a:t>
            </a:r>
            <a:r>
              <a:rPr lang="ar-IQ" dirty="0" smtClean="0"/>
              <a:t>إلى الحد من تعرض الشخص للإشعاع قدر الإمكان</a:t>
            </a:r>
            <a:endParaRPr lang="en-US" b="1" dirty="0" smtClean="0"/>
          </a:p>
          <a:p>
            <a:pPr algn="l" rtl="0"/>
            <a:r>
              <a:rPr lang="en-US" b="1" dirty="0" smtClean="0"/>
              <a:t>The major variables used in adhering to ALARA are: </a:t>
            </a:r>
            <a:r>
              <a:rPr lang="en-US" dirty="0" smtClean="0"/>
              <a:t> </a:t>
            </a:r>
          </a:p>
          <a:p>
            <a:pPr algn="l" rtl="0">
              <a:buNone/>
            </a:pPr>
            <a:r>
              <a:rPr lang="en-US" dirty="0" smtClean="0"/>
              <a:t>a. distance, </a:t>
            </a:r>
          </a:p>
          <a:p>
            <a:pPr algn="l" rtl="0">
              <a:buNone/>
            </a:pPr>
            <a:r>
              <a:rPr lang="en-US" dirty="0" smtClean="0"/>
              <a:t>b. time, and </a:t>
            </a:r>
          </a:p>
          <a:p>
            <a:pPr algn="l" rtl="0">
              <a:buNone/>
            </a:pPr>
            <a:r>
              <a:rPr lang="en-US" dirty="0" smtClean="0"/>
              <a:t>c. shielding.</a:t>
            </a:r>
          </a:p>
        </p:txBody>
      </p:sp>
      <p:sp>
        <p:nvSpPr>
          <p:cNvPr id="4" name="مستطيل 3"/>
          <p:cNvSpPr/>
          <p:nvPr/>
        </p:nvSpPr>
        <p:spPr>
          <a:xfrm>
            <a:off x="2928926" y="3643314"/>
            <a:ext cx="6000792" cy="830997"/>
          </a:xfrm>
          <a:prstGeom prst="rect">
            <a:avLst/>
          </a:prstGeom>
        </p:spPr>
        <p:txBody>
          <a:bodyPr wrap="square">
            <a:spAutoFit/>
          </a:bodyPr>
          <a:lstStyle/>
          <a:p>
            <a:r>
              <a:rPr lang="ar-IQ" sz="2400" dirty="0" smtClean="0"/>
              <a:t>وتتمثل العوامل الرئيسية المستخدمة في الالتزام بمبدأ</a:t>
            </a:r>
            <a:r>
              <a:rPr lang="en-US" sz="2400" dirty="0" smtClean="0"/>
              <a:t> ALARA </a:t>
            </a:r>
            <a:r>
              <a:rPr lang="ar-IQ" sz="2400" dirty="0" smtClean="0"/>
              <a:t>في المسافة والوقت والحماية</a:t>
            </a:r>
            <a:r>
              <a:rPr lang="en-US" sz="2400" dirty="0" smtClean="0"/>
              <a:t>.</a:t>
            </a:r>
            <a:endParaRPr lang="en-US" sz="2400" b="1" dirty="0" smtClean="0"/>
          </a:p>
        </p:txBody>
      </p:sp>
      <p:pic>
        <p:nvPicPr>
          <p:cNvPr id="22533" name="Picture 5"/>
          <p:cNvPicPr>
            <a:picLocks noChangeAspect="1" noChangeArrowheads="1"/>
          </p:cNvPicPr>
          <p:nvPr/>
        </p:nvPicPr>
        <p:blipFill>
          <a:blip r:embed="rId2"/>
          <a:srcRect/>
          <a:stretch>
            <a:fillRect/>
          </a:stretch>
        </p:blipFill>
        <p:spPr bwMode="auto">
          <a:xfrm>
            <a:off x="3419516" y="4572008"/>
            <a:ext cx="5724516" cy="2201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908" y="0"/>
            <a:ext cx="6000760" cy="6858000"/>
          </a:xfrm>
        </p:spPr>
        <p:txBody>
          <a:bodyPr>
            <a:normAutofit fontScale="85000" lnSpcReduction="10000"/>
          </a:bodyPr>
          <a:lstStyle/>
          <a:p>
            <a:pPr algn="l" rtl="0">
              <a:buNone/>
            </a:pPr>
            <a:r>
              <a:rPr lang="en-US" b="1" dirty="0" smtClean="0"/>
              <a:t>      1. Distance  </a:t>
            </a:r>
            <a:r>
              <a:rPr lang="ar-IQ" b="1" dirty="0" smtClean="0"/>
              <a:t>المسافة</a:t>
            </a:r>
            <a:endParaRPr lang="en-US" b="1" dirty="0" smtClean="0"/>
          </a:p>
          <a:p>
            <a:pPr algn="l" rtl="0"/>
            <a:r>
              <a:rPr lang="en-US" dirty="0" smtClean="0"/>
              <a:t>The distance between the employee and the x-ray tube should be maximized because distance is one of the most effective ways of reducing dose. Doubling the distance reduces exposure,</a:t>
            </a:r>
          </a:p>
          <a:p>
            <a:pPr algn="r"/>
            <a:r>
              <a:rPr lang="ar-IQ" dirty="0" smtClean="0"/>
              <a:t>يجب تعظيم المسافة بين الموظف وأنبوب الأشعة السينية، لأن المسافة من أكثر الطرق فعالية لتقليل الجرعة. مضاعفة المسافة تقلل التعرض</a:t>
            </a:r>
            <a:endParaRPr lang="en-US" dirty="0" smtClean="0"/>
          </a:p>
          <a:p>
            <a:pPr algn="l" rtl="0"/>
            <a:r>
              <a:rPr lang="en-US" dirty="0" smtClean="0"/>
              <a:t>Holding cassettes by hand for equine radiography should be discouraged because this can place the employee in the direct line of fire. </a:t>
            </a:r>
          </a:p>
          <a:p>
            <a:pPr algn="r"/>
            <a:r>
              <a:rPr lang="ar-IQ" dirty="0" smtClean="0"/>
              <a:t>. يُنصح بعدم حمل أشرطة التصوير </a:t>
            </a:r>
            <a:r>
              <a:rPr lang="ar-IQ" dirty="0" err="1" smtClean="0"/>
              <a:t>الشعاعي</a:t>
            </a:r>
            <a:r>
              <a:rPr lang="ar-IQ" dirty="0" smtClean="0"/>
              <a:t> للخيول باليد، فقد يضع ذلك الموظف في مرمى النيران المباشر</a:t>
            </a:r>
            <a:endParaRPr lang="en-US" dirty="0" smtClean="0"/>
          </a:p>
        </p:txBody>
      </p:sp>
      <p:pic>
        <p:nvPicPr>
          <p:cNvPr id="21506" name="Picture 2" descr="X-ray Imaging for Equine Exams - Podoblock B.V."/>
          <p:cNvPicPr>
            <a:picLocks noChangeAspect="1" noChangeArrowheads="1"/>
          </p:cNvPicPr>
          <p:nvPr/>
        </p:nvPicPr>
        <p:blipFill>
          <a:blip r:embed="rId2"/>
          <a:srcRect/>
          <a:stretch>
            <a:fillRect/>
          </a:stretch>
        </p:blipFill>
        <p:spPr bwMode="auto">
          <a:xfrm>
            <a:off x="5786416" y="3357563"/>
            <a:ext cx="3357586" cy="3357586"/>
          </a:xfrm>
          <a:prstGeom prst="rect">
            <a:avLst/>
          </a:prstGeom>
          <a:noFill/>
        </p:spPr>
      </p:pic>
      <p:pic>
        <p:nvPicPr>
          <p:cNvPr id="21508" name="Picture 4" descr="Scatter Radiation; Protecting Both our Staff and Patients - Insight Medical  Imaging"/>
          <p:cNvPicPr>
            <a:picLocks noChangeAspect="1" noChangeArrowheads="1"/>
          </p:cNvPicPr>
          <p:nvPr/>
        </p:nvPicPr>
        <p:blipFill>
          <a:blip r:embed="rId3" cstate="print"/>
          <a:srcRect/>
          <a:stretch>
            <a:fillRect/>
          </a:stretch>
        </p:blipFill>
        <p:spPr bwMode="auto">
          <a:xfrm>
            <a:off x="5715008" y="286674"/>
            <a:ext cx="3428992" cy="2287302"/>
          </a:xfrm>
          <a:prstGeom prst="rect">
            <a:avLst/>
          </a:prstGeom>
          <a:noFill/>
        </p:spPr>
      </p:pic>
      <p:pic>
        <p:nvPicPr>
          <p:cNvPr id="5" name="Picture 3" descr="C:\Documents and Settings\lwagner.UTHOUSTON\Local Settings\Temporary Internet Files\Content.IE5\AYCPRWA8\MCj03839720000[1].wmf"/>
          <p:cNvPicPr>
            <a:picLocks noChangeAspect="1" noChangeArrowheads="1"/>
          </p:cNvPicPr>
          <p:nvPr/>
        </p:nvPicPr>
        <p:blipFill>
          <a:blip r:embed="rId4"/>
          <a:srcRect/>
          <a:stretch>
            <a:fillRect/>
          </a:stretch>
        </p:blipFill>
        <p:spPr bwMode="auto">
          <a:xfrm>
            <a:off x="5715008" y="285728"/>
            <a:ext cx="1348151" cy="8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1462"/>
            <a:ext cx="3971924" cy="582594"/>
          </a:xfrm>
        </p:spPr>
        <p:txBody>
          <a:bodyPr>
            <a:noAutofit/>
          </a:bodyPr>
          <a:lstStyle/>
          <a:p>
            <a:pPr rtl="0"/>
            <a:r>
              <a:rPr lang="en-US" sz="3200" b="1" dirty="0" smtClean="0"/>
              <a:t>1. Distance  </a:t>
            </a:r>
            <a:r>
              <a:rPr lang="ar-IQ" sz="3200" b="1" dirty="0" smtClean="0"/>
              <a:t>المسافة</a:t>
            </a:r>
            <a:endParaRPr lang="ar-IQ" sz="3200" dirty="0"/>
          </a:p>
        </p:txBody>
      </p:sp>
      <p:sp>
        <p:nvSpPr>
          <p:cNvPr id="3" name="عنصر نائب للمحتوى 2"/>
          <p:cNvSpPr>
            <a:spLocks noGrp="1"/>
          </p:cNvSpPr>
          <p:nvPr>
            <p:ph idx="1"/>
          </p:nvPr>
        </p:nvSpPr>
        <p:spPr>
          <a:xfrm>
            <a:off x="0" y="428604"/>
            <a:ext cx="6072198" cy="6500858"/>
          </a:xfrm>
        </p:spPr>
        <p:txBody>
          <a:bodyPr>
            <a:normAutofit fontScale="77500" lnSpcReduction="20000"/>
          </a:bodyPr>
          <a:lstStyle/>
          <a:p>
            <a:pPr algn="l" rtl="0"/>
            <a:r>
              <a:rPr lang="en-US" dirty="0" smtClean="0"/>
              <a:t>Handholding of companion animals for radiography is permissible, but having parts of the body near the primary x-ray beam should be avoided. </a:t>
            </a:r>
          </a:p>
          <a:p>
            <a:r>
              <a:rPr lang="ar-IQ" dirty="0" smtClean="0"/>
              <a:t>. يُسمح بحمل الحيوانات الأليفة باليد أثناء التصوير </a:t>
            </a:r>
            <a:r>
              <a:rPr lang="ar-IQ" dirty="0" err="1" smtClean="0"/>
              <a:t>الشعاعي</a:t>
            </a:r>
            <a:r>
              <a:rPr lang="ar-IQ" dirty="0" smtClean="0"/>
              <a:t>، ولكن يجب تجنب وضع أجزاء من الجسم بالقرب من مصدر الأشعة السينية الرئيسي</a:t>
            </a:r>
            <a:endParaRPr lang="en-US" dirty="0" smtClean="0"/>
          </a:p>
          <a:p>
            <a:pPr algn="l" rtl="0"/>
            <a:endParaRPr lang="en-US" dirty="0" smtClean="0"/>
          </a:p>
          <a:p>
            <a:pPr algn="l" rtl="0"/>
            <a:r>
              <a:rPr lang="en-US" dirty="0" smtClean="0"/>
              <a:t>With the use of chemical restraint and tape and sandbags for positioning, it may be possible for the employee to exit the room during exposure acquisition. Some state veterinary practice acts stipulate that the operator cannot be in the room during the exposure.</a:t>
            </a:r>
          </a:p>
          <a:p>
            <a:pPr algn="l" rtl="0"/>
            <a:r>
              <a:rPr lang="ar-IQ" dirty="0" smtClean="0"/>
              <a:t>. باستخدام قيود كيميائية وشريط لاصق وأكياس رمل لتحديد الموقع، قد يتمكن الموظف من مغادرة الغرفة أثناء التقاط التعرض. </a:t>
            </a:r>
            <a:r>
              <a:rPr lang="ar-IQ" dirty="0" err="1" smtClean="0"/>
              <a:t>تنص</a:t>
            </a:r>
            <a:r>
              <a:rPr lang="ar-IQ" dirty="0" smtClean="0"/>
              <a:t> بعض قوانين الممارسة البيطرية الحكومية على أنه لا يجوز للمشغل التواجد في الغرفة أثناء التعرض</a:t>
            </a:r>
            <a:endParaRPr lang="ar-IQ" dirty="0"/>
          </a:p>
        </p:txBody>
      </p:sp>
      <p:pic>
        <p:nvPicPr>
          <p:cNvPr id="52226" name="Picture 2" descr="X-Rays for Dogs | PetMD"/>
          <p:cNvPicPr>
            <a:picLocks noChangeAspect="1" noChangeArrowheads="1"/>
          </p:cNvPicPr>
          <p:nvPr/>
        </p:nvPicPr>
        <p:blipFill>
          <a:blip r:embed="rId2"/>
          <a:srcRect/>
          <a:stretch>
            <a:fillRect/>
          </a:stretch>
        </p:blipFill>
        <p:spPr bwMode="auto">
          <a:xfrm>
            <a:off x="5987470" y="214291"/>
            <a:ext cx="3156530" cy="2286016"/>
          </a:xfrm>
          <a:prstGeom prst="rect">
            <a:avLst/>
          </a:prstGeom>
          <a:noFill/>
        </p:spPr>
      </p:pic>
      <p:pic>
        <p:nvPicPr>
          <p:cNvPr id="52228" name="Picture 4" descr="https://todaysveterinarypractice.com/wp-content/uploads/sites/4/2011/09/c03_fig4.gif"/>
          <p:cNvPicPr>
            <a:picLocks noChangeAspect="1" noChangeArrowheads="1"/>
          </p:cNvPicPr>
          <p:nvPr/>
        </p:nvPicPr>
        <p:blipFill>
          <a:blip r:embed="rId3"/>
          <a:srcRect l="6250" t="2500" r="45000" b="35000"/>
          <a:stretch>
            <a:fillRect/>
          </a:stretch>
        </p:blipFill>
        <p:spPr bwMode="auto">
          <a:xfrm>
            <a:off x="6072198" y="2500306"/>
            <a:ext cx="3071802" cy="2953656"/>
          </a:xfrm>
          <a:prstGeom prst="rect">
            <a:avLst/>
          </a:prstGeom>
          <a:noFill/>
        </p:spPr>
      </p:pic>
      <p:pic>
        <p:nvPicPr>
          <p:cNvPr id="52230" name="Picture 6" descr="Dental Radiology Series: Techniques for Intraoral Radiology | Today's  Veterinary Practice"/>
          <p:cNvPicPr>
            <a:picLocks noChangeAspect="1" noChangeArrowheads="1"/>
          </p:cNvPicPr>
          <p:nvPr/>
        </p:nvPicPr>
        <p:blipFill>
          <a:blip r:embed="rId4"/>
          <a:srcRect/>
          <a:stretch>
            <a:fillRect/>
          </a:stretch>
        </p:blipFill>
        <p:spPr bwMode="auto">
          <a:xfrm>
            <a:off x="6072198" y="5095874"/>
            <a:ext cx="3071802" cy="176212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346" y="0"/>
            <a:ext cx="7000924" cy="7143776"/>
          </a:xfrm>
        </p:spPr>
        <p:txBody>
          <a:bodyPr>
            <a:normAutofit fontScale="77500" lnSpcReduction="20000"/>
          </a:bodyPr>
          <a:lstStyle/>
          <a:p>
            <a:pPr algn="l" rtl="0">
              <a:buNone/>
            </a:pPr>
            <a:r>
              <a:rPr lang="en-US" sz="4600" b="1" dirty="0" smtClean="0"/>
              <a:t>      2. Time </a:t>
            </a:r>
          </a:p>
          <a:p>
            <a:pPr algn="l" rtl="0"/>
            <a:r>
              <a:rPr lang="en-US" dirty="0" smtClean="0"/>
              <a:t>Time is directly related to the number of retake views needed.</a:t>
            </a:r>
          </a:p>
          <a:p>
            <a:pPr algn="r"/>
            <a:r>
              <a:rPr lang="ar-IQ" dirty="0" smtClean="0"/>
              <a:t>يرتبط الوقت ارتباطًا مباشرًا بعدد مرات إعادة التصوير المطلوبة</a:t>
            </a:r>
            <a:endParaRPr lang="en-US" dirty="0" smtClean="0"/>
          </a:p>
          <a:p>
            <a:pPr algn="l" rtl="0"/>
            <a:r>
              <a:rPr lang="en-US" dirty="0" smtClean="0"/>
              <a:t> a. Time can be minimized by using sedation for uncooperative patients. </a:t>
            </a:r>
          </a:p>
          <a:p>
            <a:pPr algn="r"/>
            <a:r>
              <a:rPr lang="ar-IQ" dirty="0" smtClean="0"/>
              <a:t>يمكن تقليل الوقت باستخدام التخدير للمرضى غير المتعاونين</a:t>
            </a:r>
            <a:endParaRPr lang="en-US" dirty="0" smtClean="0"/>
          </a:p>
          <a:p>
            <a:pPr algn="l" rtl="0"/>
            <a:r>
              <a:rPr lang="en-US" dirty="0" smtClean="0"/>
              <a:t>b. Time can also be minimized by making sure that personnel are familiar with equipment operation. </a:t>
            </a:r>
          </a:p>
          <a:p>
            <a:pPr algn="l" rtl="0"/>
            <a:r>
              <a:rPr lang="ar-IQ" dirty="0" smtClean="0"/>
              <a:t>.. كما يمكن تقليل الوقت بالتأكد من إلمام الموظفين بتشغيل المعدات</a:t>
            </a:r>
            <a:endParaRPr lang="en-US" dirty="0" smtClean="0"/>
          </a:p>
          <a:p>
            <a:pPr algn="l" rtl="0"/>
            <a:r>
              <a:rPr lang="en-US" dirty="0" smtClean="0"/>
              <a:t>c. Rotation of the technical staff through the radiology service area will also dilute any exposure over a larger pool, leading to reduction in individual exposure levels.</a:t>
            </a:r>
          </a:p>
          <a:p>
            <a:pPr algn="l" rtl="0"/>
            <a:endParaRPr lang="en-US" dirty="0" smtClean="0"/>
          </a:p>
          <a:p>
            <a:r>
              <a:rPr lang="ar-IQ" dirty="0" smtClean="0"/>
              <a:t>. كما أن تناوب الموظفين الفنيين في منطقة خدمات الأشعة سيخفف من أي تعرض على نطاق أوسع، مما يؤدي إلى تقليل مستويات التعرض الفردية</a:t>
            </a:r>
            <a:endParaRPr lang="ar-IQ" dirty="0"/>
          </a:p>
        </p:txBody>
      </p:sp>
      <p:graphicFrame>
        <p:nvGraphicFramePr>
          <p:cNvPr id="20481" name="Object 5"/>
          <p:cNvGraphicFramePr>
            <a:graphicFrameLocks noChangeAspect="1"/>
          </p:cNvGraphicFramePr>
          <p:nvPr/>
        </p:nvGraphicFramePr>
        <p:xfrm>
          <a:off x="6786578" y="285728"/>
          <a:ext cx="2071687" cy="2366963"/>
        </p:xfrm>
        <a:graphic>
          <a:graphicData uri="http://schemas.openxmlformats.org/presentationml/2006/ole">
            <p:oleObj spid="_x0000_s20481" name="Clip" r:id="rId3" imgW="644400" imgH="736920" progId="">
              <p:embed/>
            </p:oleObj>
          </a:graphicData>
        </a:graphic>
      </p:graphicFrame>
      <p:sp>
        <p:nvSpPr>
          <p:cNvPr id="20483" name="AutoShape 3" descr="‪Advanced Pet X-Rays For Accurate Diagnosi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0485" name="Picture 5" descr="Homeward Bound Veterinary Services - Pet X-Ray Services Bel Air, MD |  Homeward Bound Veterinary Services"/>
          <p:cNvPicPr>
            <a:picLocks noChangeAspect="1" noChangeArrowheads="1"/>
          </p:cNvPicPr>
          <p:nvPr/>
        </p:nvPicPr>
        <p:blipFill>
          <a:blip r:embed="rId4" cstate="print"/>
          <a:srcRect/>
          <a:stretch>
            <a:fillRect/>
          </a:stretch>
        </p:blipFill>
        <p:spPr bwMode="auto">
          <a:xfrm>
            <a:off x="6715108" y="3429000"/>
            <a:ext cx="2428892" cy="22113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643338"/>
          </a:xfrm>
        </p:spPr>
        <p:txBody>
          <a:bodyPr>
            <a:normAutofit fontScale="85000" lnSpcReduction="10000"/>
          </a:bodyPr>
          <a:lstStyle/>
          <a:p>
            <a:pPr algn="l" rtl="0">
              <a:buNone/>
            </a:pPr>
            <a:r>
              <a:rPr lang="en-US" b="1" dirty="0" smtClean="0"/>
              <a:t>3. Shielding </a:t>
            </a:r>
          </a:p>
          <a:p>
            <a:pPr algn="l" rtl="0"/>
            <a:r>
              <a:rPr lang="en-US" b="1" dirty="0" smtClean="0"/>
              <a:t>State building codes </a:t>
            </a:r>
            <a:r>
              <a:rPr lang="en-US" dirty="0" smtClean="0"/>
              <a:t>typically require structural shielding to protect personnel from unnecessary radiation exposure. The specific details regarding requisite structural shielding can be </a:t>
            </a:r>
            <a:r>
              <a:rPr lang="en-US" b="1" dirty="0" smtClean="0"/>
              <a:t>obtained from the state radiation protection office</a:t>
            </a:r>
          </a:p>
          <a:p>
            <a:pPr>
              <a:buNone/>
            </a:pPr>
            <a:r>
              <a:rPr lang="ar-IQ" dirty="0" smtClean="0"/>
              <a:t>تشترط قوانين البناء الحكومية عادةً وجود دروع هيكلية لحماية الأفراد من التعرض الإشعاعي غير الضروري. يمكن الحصول على التفاصيل المتعلقة بالدروع الهيكلية اللازمة من مكتب الحماية من الإشعاع الحكومي</a:t>
            </a:r>
            <a:r>
              <a:rPr lang="en-US" dirty="0" smtClean="0"/>
              <a:t>.</a:t>
            </a:r>
          </a:p>
        </p:txBody>
      </p:sp>
      <p:pic>
        <p:nvPicPr>
          <p:cNvPr id="4" name="Picture 2" descr="X-Ray Cabinets | Tecnitest Ingenieros"/>
          <p:cNvPicPr>
            <a:picLocks noChangeAspect="1" noChangeArrowheads="1"/>
          </p:cNvPicPr>
          <p:nvPr/>
        </p:nvPicPr>
        <p:blipFill>
          <a:blip r:embed="rId2"/>
          <a:srcRect/>
          <a:stretch>
            <a:fillRect/>
          </a:stretch>
        </p:blipFill>
        <p:spPr bwMode="auto">
          <a:xfrm>
            <a:off x="2071670" y="3423714"/>
            <a:ext cx="6110830" cy="34342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0"/>
            <a:ext cx="3971924" cy="725470"/>
          </a:xfrm>
        </p:spPr>
        <p:txBody>
          <a:bodyPr>
            <a:normAutofit/>
          </a:bodyPr>
          <a:lstStyle/>
          <a:p>
            <a:r>
              <a:rPr lang="en-US" sz="3600" b="1" dirty="0" smtClean="0"/>
              <a:t>3. Shielding </a:t>
            </a:r>
            <a:endParaRPr lang="ar-IQ" sz="3600" dirty="0"/>
          </a:p>
        </p:txBody>
      </p:sp>
      <p:sp>
        <p:nvSpPr>
          <p:cNvPr id="3" name="عنصر نائب للمحتوى 2"/>
          <p:cNvSpPr>
            <a:spLocks noGrp="1"/>
          </p:cNvSpPr>
          <p:nvPr>
            <p:ph idx="1"/>
          </p:nvPr>
        </p:nvSpPr>
        <p:spPr>
          <a:xfrm>
            <a:off x="0" y="714356"/>
            <a:ext cx="6357950" cy="5411807"/>
          </a:xfrm>
        </p:spPr>
        <p:txBody>
          <a:bodyPr>
            <a:normAutofit fontScale="92500" lnSpcReduction="10000"/>
          </a:bodyPr>
          <a:lstStyle/>
          <a:p>
            <a:pPr algn="l" rtl="0"/>
            <a:r>
              <a:rPr lang="en-US" dirty="0" smtClean="0"/>
              <a:t>The most effective personal shielding for radiation workers is lead-impregnated aprons, gloves, thyroid shields, and eyeglasses. Protective aprons and gloves designed for use in the x-ray room are usually 0.5 mm</a:t>
            </a:r>
          </a:p>
          <a:p>
            <a:r>
              <a:rPr lang="ar-IQ" dirty="0" smtClean="0"/>
              <a:t>أكثر وسائل الحماية الشخصية فعالية للعاملين في مجال الإشعاع هي المآزر والقفازات وواقيات الغدة الدرقية والنظارات المشربة بالرصاص. عادةً ما تكون المآزر والقفازات الواقية المصممة للاستخدام في غرفة الأشعة السينية مكافئة لـ 0.5 مم من الرصاص</a:t>
            </a:r>
          </a:p>
          <a:p>
            <a:endParaRPr lang="ar-IQ" dirty="0"/>
          </a:p>
        </p:txBody>
      </p:sp>
      <p:pic>
        <p:nvPicPr>
          <p:cNvPr id="4" name="Picture 4" descr="shielding"/>
          <p:cNvPicPr>
            <a:picLocks noChangeAspect="1" noChangeArrowheads="1"/>
          </p:cNvPicPr>
          <p:nvPr/>
        </p:nvPicPr>
        <p:blipFill>
          <a:blip r:embed="rId2"/>
          <a:srcRect/>
          <a:stretch>
            <a:fillRect/>
          </a:stretch>
        </p:blipFill>
        <p:spPr>
          <a:xfrm>
            <a:off x="6478587" y="285728"/>
            <a:ext cx="2665413" cy="4114800"/>
          </a:xfrm>
          <a:prstGeom prst="rect">
            <a:avLst/>
          </a:prstGeom>
          <a:noFill/>
        </p:spPr>
      </p:pic>
      <p:pic>
        <p:nvPicPr>
          <p:cNvPr id="53253" name="Picture 5"/>
          <p:cNvPicPr>
            <a:picLocks noChangeAspect="1" noChangeArrowheads="1"/>
          </p:cNvPicPr>
          <p:nvPr/>
        </p:nvPicPr>
        <p:blipFill>
          <a:blip r:embed="rId3"/>
          <a:srcRect/>
          <a:stretch>
            <a:fillRect/>
          </a:stretch>
        </p:blipFill>
        <p:spPr bwMode="auto">
          <a:xfrm>
            <a:off x="6572264" y="4429132"/>
            <a:ext cx="2571736" cy="2364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0"/>
            <a:ext cx="7772400" cy="1470025"/>
          </a:xfrm>
        </p:spPr>
        <p:txBody>
          <a:bodyPr/>
          <a:lstStyle/>
          <a:p>
            <a:r>
              <a:rPr lang="en-US" dirty="0" smtClean="0"/>
              <a:t>Radiation risks and protections</a:t>
            </a:r>
            <a:endParaRPr lang="ar-IQ" dirty="0"/>
          </a:p>
        </p:txBody>
      </p:sp>
      <p:sp>
        <p:nvSpPr>
          <p:cNvPr id="3" name="عنوان فرعي 2"/>
          <p:cNvSpPr>
            <a:spLocks noGrp="1"/>
          </p:cNvSpPr>
          <p:nvPr>
            <p:ph type="subTitle" idx="1"/>
          </p:nvPr>
        </p:nvSpPr>
        <p:spPr>
          <a:xfrm>
            <a:off x="0" y="6219836"/>
            <a:ext cx="6400800" cy="638164"/>
          </a:xfrm>
        </p:spPr>
        <p:txBody>
          <a:bodyPr/>
          <a:lstStyle/>
          <a:p>
            <a:r>
              <a:rPr lang="en-US" b="1" dirty="0" smtClean="0">
                <a:solidFill>
                  <a:schemeClr val="tx1"/>
                </a:solidFill>
              </a:rPr>
              <a:t>Asses. Prof. Dr. </a:t>
            </a:r>
            <a:r>
              <a:rPr lang="en-US" b="1" dirty="0" err="1" smtClean="0">
                <a:solidFill>
                  <a:schemeClr val="tx1"/>
                </a:solidFill>
              </a:rPr>
              <a:t>Rafid</a:t>
            </a:r>
            <a:r>
              <a:rPr lang="en-US" b="1" dirty="0" smtClean="0">
                <a:solidFill>
                  <a:schemeClr val="tx1"/>
                </a:solidFill>
              </a:rPr>
              <a:t> M. </a:t>
            </a:r>
            <a:r>
              <a:rPr lang="en-US" b="1" dirty="0" err="1" smtClean="0">
                <a:solidFill>
                  <a:schemeClr val="tx1"/>
                </a:solidFill>
              </a:rPr>
              <a:t>Naeem</a:t>
            </a:r>
            <a:endParaRPr lang="ar-IQ" b="1" dirty="0">
              <a:solidFill>
                <a:schemeClr val="tx1"/>
              </a:solidFill>
            </a:endParaRPr>
          </a:p>
        </p:txBody>
      </p:sp>
      <p:pic>
        <p:nvPicPr>
          <p:cNvPr id="6" name="Picture 3" descr="trefoil"/>
          <p:cNvPicPr>
            <a:picLocks noChangeAspect="1" noChangeArrowheads="1"/>
          </p:cNvPicPr>
          <p:nvPr/>
        </p:nvPicPr>
        <p:blipFill>
          <a:blip r:embed="rId2"/>
          <a:srcRect t="7843" b="9804"/>
          <a:stretch>
            <a:fillRect/>
          </a:stretch>
        </p:blipFill>
        <p:spPr bwMode="auto">
          <a:xfrm>
            <a:off x="2867694" y="1357298"/>
            <a:ext cx="5990587" cy="4933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857232"/>
            <a:ext cx="6786610" cy="5268931"/>
          </a:xfrm>
        </p:spPr>
        <p:txBody>
          <a:bodyPr/>
          <a:lstStyle/>
          <a:p>
            <a:pPr algn="l" rtl="0"/>
            <a:r>
              <a:rPr lang="en-US" dirty="0" smtClean="0"/>
              <a:t>Lead aprons and gloves are designed solely for protecting against scattered radiation and must never be placed in the primary beam because they do not attenuate high energy primary photons</a:t>
            </a:r>
          </a:p>
          <a:p>
            <a:pPr algn="r"/>
            <a:r>
              <a:rPr lang="ar-IQ" dirty="0" smtClean="0"/>
              <a:t>صُممت مآزر وقفازات الرصاص </a:t>
            </a:r>
            <a:r>
              <a:rPr lang="ar-IQ" dirty="0" err="1" smtClean="0"/>
              <a:t>حصريًا</a:t>
            </a:r>
            <a:r>
              <a:rPr lang="ar-IQ" dirty="0" smtClean="0"/>
              <a:t> للحماية من الإشعاع المتناثر، ويجب عدم وضعها أبدًا في الشعاع الأولي لأنها لا تحجب </a:t>
            </a:r>
            <a:r>
              <a:rPr lang="ar-IQ" dirty="0" err="1" smtClean="0"/>
              <a:t>الفوتونات</a:t>
            </a:r>
            <a:r>
              <a:rPr lang="ar-IQ" dirty="0" smtClean="0"/>
              <a:t> الأولية عالية الطاقة</a:t>
            </a:r>
            <a:endParaRPr lang="ar-IQ" dirty="0"/>
          </a:p>
        </p:txBody>
      </p:sp>
      <p:sp>
        <p:nvSpPr>
          <p:cNvPr id="4" name="عنوان 1"/>
          <p:cNvSpPr>
            <a:spLocks noGrp="1"/>
          </p:cNvSpPr>
          <p:nvPr>
            <p:ph type="title"/>
          </p:nvPr>
        </p:nvSpPr>
        <p:spPr>
          <a:xfrm>
            <a:off x="-285784" y="0"/>
            <a:ext cx="3971924" cy="725470"/>
          </a:xfrm>
        </p:spPr>
        <p:txBody>
          <a:bodyPr>
            <a:normAutofit/>
          </a:bodyPr>
          <a:lstStyle/>
          <a:p>
            <a:r>
              <a:rPr lang="en-US" sz="3600" b="1" dirty="0" smtClean="0"/>
              <a:t>3. Shielding </a:t>
            </a:r>
            <a:endParaRPr lang="ar-IQ" sz="3600" dirty="0"/>
          </a:p>
        </p:txBody>
      </p:sp>
      <p:pic>
        <p:nvPicPr>
          <p:cNvPr id="18434" name="Picture 2" descr="Lead Aprons"/>
          <p:cNvPicPr>
            <a:picLocks noChangeAspect="1" noChangeArrowheads="1"/>
          </p:cNvPicPr>
          <p:nvPr/>
        </p:nvPicPr>
        <p:blipFill>
          <a:blip r:embed="rId2"/>
          <a:srcRect l="23721" t="9768" r="27441" b="-466"/>
          <a:stretch>
            <a:fillRect/>
          </a:stretch>
        </p:blipFill>
        <p:spPr bwMode="auto">
          <a:xfrm>
            <a:off x="6643670" y="1000108"/>
            <a:ext cx="2500330" cy="46434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5929354" cy="6286543"/>
          </a:xfrm>
        </p:spPr>
        <p:txBody>
          <a:bodyPr>
            <a:normAutofit fontScale="85000" lnSpcReduction="10000"/>
          </a:bodyPr>
          <a:lstStyle/>
          <a:p>
            <a:pPr algn="l" rtl="0"/>
            <a:r>
              <a:rPr lang="en-US" dirty="0" smtClean="0"/>
              <a:t>Improper care of lead aprons and gloves results in cracking or separation of the protective layering that reduces their effectiveness. Aprons and gloves should be placed on racks when not in use. This decreases the risk of creasing and folding that lead to cracking or separation of the protective layering</a:t>
            </a:r>
          </a:p>
          <a:p>
            <a:pPr algn="r"/>
            <a:r>
              <a:rPr lang="ar-IQ" dirty="0" smtClean="0"/>
              <a:t>يؤدي سوء العناية بالمآزر والقفازات الرصاصية إلى تشقق أو انفصال الطبقة الواقية، مما يقلل من فعاليتها. يجب وضع المآزر والقفازات على رفوف عند عدم استخدامها. هذا يقلل من خطر التجعد والانثناء اللذين يؤديان إلى تشقق أو انفصال الطبقة الواقية</a:t>
            </a:r>
            <a:endParaRPr lang="ar-IQ" dirty="0"/>
          </a:p>
        </p:txBody>
      </p:sp>
      <p:pic>
        <p:nvPicPr>
          <p:cNvPr id="17410" name="Picture 2" descr="Storage &amp; Security"/>
          <p:cNvPicPr>
            <a:picLocks noChangeAspect="1" noChangeArrowheads="1"/>
          </p:cNvPicPr>
          <p:nvPr/>
        </p:nvPicPr>
        <p:blipFill>
          <a:blip r:embed="rId2"/>
          <a:srcRect l="27188" r="26874"/>
          <a:stretch>
            <a:fillRect/>
          </a:stretch>
        </p:blipFill>
        <p:spPr bwMode="auto">
          <a:xfrm>
            <a:off x="6286513" y="214290"/>
            <a:ext cx="2857488" cy="4144302"/>
          </a:xfrm>
          <a:prstGeom prst="rect">
            <a:avLst/>
          </a:prstGeom>
          <a:noFill/>
        </p:spPr>
      </p:pic>
      <p:pic>
        <p:nvPicPr>
          <p:cNvPr id="17412" name="Picture 4" descr="Protect Your Lead Aprons: A Guide to Proper Storage of Radiation Protection  Apparel - Amray Group"/>
          <p:cNvPicPr>
            <a:picLocks noChangeAspect="1" noChangeArrowheads="1"/>
          </p:cNvPicPr>
          <p:nvPr/>
        </p:nvPicPr>
        <p:blipFill>
          <a:blip r:embed="rId3" cstate="print"/>
          <a:srcRect/>
          <a:stretch>
            <a:fillRect/>
          </a:stretch>
        </p:blipFill>
        <p:spPr bwMode="auto">
          <a:xfrm>
            <a:off x="0" y="5357827"/>
            <a:ext cx="5000578" cy="15001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222" y="142852"/>
            <a:ext cx="4757742" cy="654032"/>
          </a:xfrm>
        </p:spPr>
        <p:txBody>
          <a:bodyPr>
            <a:noAutofit/>
          </a:bodyPr>
          <a:lstStyle/>
          <a:p>
            <a:r>
              <a:rPr lang="en-US" sz="3200" b="1" dirty="0" smtClean="0"/>
              <a:t>Personnel monitoring </a:t>
            </a:r>
            <a:endParaRPr lang="ar-IQ" sz="3200" b="1" dirty="0"/>
          </a:p>
        </p:txBody>
      </p:sp>
      <p:sp>
        <p:nvSpPr>
          <p:cNvPr id="5" name="عنصر نائب للمحتوى 4"/>
          <p:cNvSpPr>
            <a:spLocks noGrp="1"/>
          </p:cNvSpPr>
          <p:nvPr>
            <p:ph idx="1"/>
          </p:nvPr>
        </p:nvSpPr>
        <p:spPr>
          <a:xfrm>
            <a:off x="0" y="857232"/>
            <a:ext cx="6715140" cy="5268931"/>
          </a:xfrm>
        </p:spPr>
        <p:txBody>
          <a:bodyPr>
            <a:normAutofit lnSpcReduction="10000"/>
          </a:bodyPr>
          <a:lstStyle/>
          <a:p>
            <a:pPr algn="l" rtl="0"/>
            <a:r>
              <a:rPr lang="en-US" b="1" dirty="0" smtClean="0"/>
              <a:t>A radiation badge</a:t>
            </a:r>
            <a:r>
              <a:rPr lang="en-US" dirty="0" smtClean="0"/>
              <a:t> is the most commonly used personnel monitoring device.  A radiation badge consists of a plastic holder, measuring approximately 2 to 3 cm on a side, which has a clip allowing it to be secured to clothing. </a:t>
            </a:r>
          </a:p>
          <a:p>
            <a:r>
              <a:rPr lang="ar-IQ" dirty="0" smtClean="0"/>
              <a:t>تُعد شارة الإشعاع أكثر أجهزة مراقبة الأفراد استخدامًا. تتكون شارة الإشعاع من حامل بلاستيكي، يبلغ طول أحد جوانبه حوالي 2 إلى 3 سم، مزود بمشبك يسمح بتثبيته على الملابس.</a:t>
            </a:r>
            <a:endParaRPr lang="en-US" dirty="0" smtClean="0"/>
          </a:p>
          <a:p>
            <a:endParaRPr lang="ar-IQ" dirty="0"/>
          </a:p>
        </p:txBody>
      </p:sp>
      <p:pic>
        <p:nvPicPr>
          <p:cNvPr id="6" name="Picture 2"/>
          <p:cNvPicPr>
            <a:picLocks noChangeAspect="1" noChangeArrowheads="1"/>
          </p:cNvPicPr>
          <p:nvPr/>
        </p:nvPicPr>
        <p:blipFill>
          <a:blip r:embed="rId2"/>
          <a:srcRect/>
          <a:stretch>
            <a:fillRect/>
          </a:stretch>
        </p:blipFill>
        <p:spPr bwMode="auto">
          <a:xfrm>
            <a:off x="6536985" y="1000108"/>
            <a:ext cx="2607015" cy="2714644"/>
          </a:xfrm>
          <a:prstGeom prst="rect">
            <a:avLst/>
          </a:prstGeom>
          <a:noFill/>
          <a:ln w="9525">
            <a:noFill/>
            <a:miter lim="800000"/>
            <a:headEnd/>
            <a:tailEnd/>
          </a:ln>
          <a:effectLst/>
        </p:spPr>
      </p:pic>
      <p:pic>
        <p:nvPicPr>
          <p:cNvPr id="54276" name="Picture 4" descr="Semi-Annual Whole Body Radiation Dosimeter TLD Badge Subscription Service |  Benco Dental"/>
          <p:cNvPicPr>
            <a:picLocks noChangeAspect="1" noChangeArrowheads="1"/>
          </p:cNvPicPr>
          <p:nvPr/>
        </p:nvPicPr>
        <p:blipFill>
          <a:blip r:embed="rId3"/>
          <a:srcRect/>
          <a:stretch>
            <a:fillRect/>
          </a:stretch>
        </p:blipFill>
        <p:spPr bwMode="auto">
          <a:xfrm>
            <a:off x="6478473" y="4714884"/>
            <a:ext cx="2665528" cy="150019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4329114" cy="654032"/>
          </a:xfrm>
        </p:spPr>
        <p:txBody>
          <a:bodyPr>
            <a:normAutofit fontScale="90000"/>
          </a:bodyPr>
          <a:lstStyle/>
          <a:p>
            <a:r>
              <a:rPr lang="en-US" b="1" dirty="0" smtClean="0"/>
              <a:t>A radiation badge</a:t>
            </a:r>
            <a:endParaRPr lang="ar-IQ" dirty="0"/>
          </a:p>
        </p:txBody>
      </p:sp>
      <p:sp>
        <p:nvSpPr>
          <p:cNvPr id="3" name="عنصر نائب للمحتوى 2"/>
          <p:cNvSpPr>
            <a:spLocks noGrp="1"/>
          </p:cNvSpPr>
          <p:nvPr>
            <p:ph idx="1"/>
          </p:nvPr>
        </p:nvSpPr>
        <p:spPr>
          <a:xfrm>
            <a:off x="0" y="714356"/>
            <a:ext cx="6429388" cy="6143644"/>
          </a:xfrm>
        </p:spPr>
        <p:txBody>
          <a:bodyPr>
            <a:normAutofit fontScale="77500" lnSpcReduction="20000"/>
          </a:bodyPr>
          <a:lstStyle/>
          <a:p>
            <a:pPr algn="l" rtl="0">
              <a:buNone/>
            </a:pPr>
            <a:r>
              <a:rPr lang="en-US" dirty="0" smtClean="0"/>
              <a:t>1. The radiation badge may contain </a:t>
            </a:r>
            <a:r>
              <a:rPr lang="en-US" b="1" dirty="0" smtClean="0"/>
              <a:t>a paper-wrapped piece of film </a:t>
            </a:r>
            <a:r>
              <a:rPr lang="en-US" dirty="0" smtClean="0"/>
              <a:t>that becomes exposed to ionizing radiation; the radiation dose can be determine from the degree of film blackness. </a:t>
            </a:r>
          </a:p>
          <a:p>
            <a:r>
              <a:rPr lang="ar-IQ" dirty="0" smtClean="0"/>
              <a:t>قد تحتوي شارة الإشعاع على قطعة فيلم مغلفة بورق، تصبح مكشوفة للإشعاع </a:t>
            </a:r>
            <a:r>
              <a:rPr lang="ar-IQ" dirty="0" err="1" smtClean="0"/>
              <a:t>المؤين</a:t>
            </a:r>
            <a:r>
              <a:rPr lang="ar-IQ" dirty="0" smtClean="0"/>
              <a:t>؛ ويمكن تحدد جرعة الإشعاع من درجة سواد الفيلم.</a:t>
            </a:r>
            <a:endParaRPr lang="en-US" dirty="0" smtClean="0"/>
          </a:p>
          <a:p>
            <a:pPr algn="l" rtl="0">
              <a:buNone/>
            </a:pPr>
            <a:r>
              <a:rPr lang="en-US" dirty="0" smtClean="0"/>
              <a:t>2. Alternatively, radiation badges may contain </a:t>
            </a:r>
            <a:r>
              <a:rPr lang="en-US" b="1" dirty="0" smtClean="0"/>
              <a:t>thermo luminescent dosimeters </a:t>
            </a:r>
            <a:r>
              <a:rPr lang="en-US" dirty="0" smtClean="0"/>
              <a:t>rather than film. These dosimeters trap electrons energized by oncoming radiation, and the number of trapped electrons can be quantified and related to the amount of exposure. </a:t>
            </a:r>
          </a:p>
          <a:p>
            <a:r>
              <a:rPr lang="ar-IQ" dirty="0" smtClean="0"/>
              <a:t>كبديل، قد تحتوي شارات الإشعاع على مقاييس جرعات حرارية مضيئة بدلاً من الفيلم. تحجز هذه المقاييس الإلكترونات التي تنشطها الإشعاعات القادمة، ويمكن تحديد عدد الإلكترونات المحتجزة وربطها بكمية التعرض</a:t>
            </a:r>
          </a:p>
        </p:txBody>
      </p:sp>
      <p:pic>
        <p:nvPicPr>
          <p:cNvPr id="56322" name="Picture 2" descr="Film Badge Radiation Dosimeters by Science Photo Library"/>
          <p:cNvPicPr>
            <a:picLocks noChangeAspect="1" noChangeArrowheads="1"/>
          </p:cNvPicPr>
          <p:nvPr/>
        </p:nvPicPr>
        <p:blipFill>
          <a:blip r:embed="rId2" cstate="print"/>
          <a:srcRect/>
          <a:stretch>
            <a:fillRect/>
          </a:stretch>
        </p:blipFill>
        <p:spPr bwMode="auto">
          <a:xfrm>
            <a:off x="6429416" y="785794"/>
            <a:ext cx="2714584" cy="1876079"/>
          </a:xfrm>
          <a:prstGeom prst="rect">
            <a:avLst/>
          </a:prstGeom>
          <a:noFill/>
        </p:spPr>
      </p:pic>
      <p:pic>
        <p:nvPicPr>
          <p:cNvPr id="56324" name="Picture 4" descr="Luxel®+ - Dosimetry Badges | LANDAUER"/>
          <p:cNvPicPr>
            <a:picLocks noChangeAspect="1" noChangeArrowheads="1"/>
          </p:cNvPicPr>
          <p:nvPr/>
        </p:nvPicPr>
        <p:blipFill>
          <a:blip r:embed="rId3"/>
          <a:srcRect/>
          <a:stretch>
            <a:fillRect/>
          </a:stretch>
        </p:blipFill>
        <p:spPr bwMode="auto">
          <a:xfrm>
            <a:off x="6191244" y="3071810"/>
            <a:ext cx="2952756" cy="29527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r>
              <a:rPr lang="en-US" dirty="0" smtClean="0"/>
              <a:t>Personnel monitoring </a:t>
            </a:r>
          </a:p>
          <a:p>
            <a:pPr algn="l" rtl="0"/>
            <a:r>
              <a:rPr lang="en-US" b="1" dirty="0" smtClean="0"/>
              <a:t>A radiation badge</a:t>
            </a:r>
            <a:r>
              <a:rPr lang="en-US" dirty="0" smtClean="0"/>
              <a:t> is the most commonly used personnel monitoring device.  A radiation badge consists of a plastic holder, measuring approximately 2 to 3 cm on a side, which has a clip allowing it to be secured to clothing. </a:t>
            </a:r>
          </a:p>
          <a:p>
            <a:r>
              <a:rPr lang="ar-IQ" dirty="0" smtClean="0"/>
              <a:t>تُعد شارة الإشعاع أكثر أجهزة مراقبة الأفراد استخدامًا. تتكون شارة الإشعاع من حامل بلاستيكي، يبلغ طول أحد جوانبه حوالي 2 إلى 3 سم، مزود بمشبك يسمح بتثبيته على الملابس.</a:t>
            </a:r>
            <a:endParaRPr lang="en-US" dirty="0" smtClean="0"/>
          </a:p>
          <a:p>
            <a:pPr algn="l" rtl="0">
              <a:buNone/>
            </a:pPr>
            <a:r>
              <a:rPr lang="en-US" dirty="0" smtClean="0"/>
              <a:t>1. The radiation badge may contain </a:t>
            </a:r>
            <a:r>
              <a:rPr lang="en-US" b="1" dirty="0" smtClean="0"/>
              <a:t>a paper-wrapped piece of film </a:t>
            </a:r>
            <a:r>
              <a:rPr lang="en-US" dirty="0" smtClean="0"/>
              <a:t>that becomes exposed to ionizing radiation; the radiation dose can be determine from the degree of film blackness. </a:t>
            </a:r>
          </a:p>
          <a:p>
            <a:pPr algn="r"/>
            <a:r>
              <a:rPr lang="ar-IQ" dirty="0" smtClean="0"/>
              <a:t>قد تحتوي شارة الإشعاع على قطعة فيلم مغلفة بورق، تصبح مكشوفة للإشعاع </a:t>
            </a:r>
            <a:r>
              <a:rPr lang="ar-IQ" dirty="0" err="1" smtClean="0"/>
              <a:t>المؤين</a:t>
            </a:r>
            <a:r>
              <a:rPr lang="ar-IQ" dirty="0" smtClean="0"/>
              <a:t>؛ ويمكن تحدد جرعة الإشعاع من درجة سواد الفيلم.</a:t>
            </a:r>
            <a:endParaRPr lang="en-US" dirty="0" smtClean="0"/>
          </a:p>
          <a:p>
            <a:pPr algn="l" rtl="0">
              <a:buNone/>
            </a:pPr>
            <a:r>
              <a:rPr lang="en-US" dirty="0" smtClean="0"/>
              <a:t>2. Alternatively, radiation badges may contain </a:t>
            </a:r>
            <a:r>
              <a:rPr lang="en-US" b="1" dirty="0" smtClean="0"/>
              <a:t>thermo luminescent dosimeters </a:t>
            </a:r>
            <a:r>
              <a:rPr lang="en-US" dirty="0" smtClean="0"/>
              <a:t>rather than film. These dosimeters trap electrons energized by oncoming radiation, and the number of trapped electrons can be quantified and related to the amount of exposure. </a:t>
            </a:r>
          </a:p>
          <a:p>
            <a:r>
              <a:rPr lang="ar-IQ" dirty="0" smtClean="0"/>
              <a:t>كبديل، قد تحتوي شارات الإشعاع على مقاييس جرعات حرارية مضيئة بدلاً من الفيلم. تحجز هذه المقاييس الإلكترونات التي تنشطها الإشعاعات القادمة، ويمكن تحديد عدد الإلكترونات المحتجزة وربطها بكمية التعرض</a:t>
            </a:r>
          </a:p>
          <a:p>
            <a:pPr algn="l" rtl="0"/>
            <a:r>
              <a:rPr lang="en-US" dirty="0" smtClean="0"/>
              <a:t>Radiation badges should be analyzed at least quarterly, but a monthly analysis is preferable so that any overexposure problems are detected sooner after occurrence.</a:t>
            </a:r>
          </a:p>
          <a:p>
            <a:pPr algn="r"/>
            <a:r>
              <a:rPr lang="ar-IQ" dirty="0" smtClean="0"/>
              <a:t>يجب تحليل شارات الإشعاع كل ثلاثة أشهر على الأقل، ولكن يُفضل إجراء تحليل شهري للكشف عن أي مشاكل فرط إشعاع فور حدوثها</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929718" cy="3571900"/>
          </a:xfrm>
        </p:spPr>
        <p:txBody>
          <a:bodyPr>
            <a:normAutofit lnSpcReduction="10000"/>
          </a:bodyPr>
          <a:lstStyle/>
          <a:p>
            <a:pPr algn="l" rtl="0"/>
            <a:r>
              <a:rPr lang="en-US" b="1" dirty="0" smtClean="0"/>
              <a:t>Radiation badges </a:t>
            </a:r>
            <a:r>
              <a:rPr lang="en-US" dirty="0" smtClean="0"/>
              <a:t>should be analyzed at least </a:t>
            </a:r>
            <a:r>
              <a:rPr lang="en-US" b="1" dirty="0" smtClean="0"/>
              <a:t>quarterly, but a monthly analysis is preferable </a:t>
            </a:r>
            <a:r>
              <a:rPr lang="en-US" dirty="0" smtClean="0"/>
              <a:t>so that any overexposure problems are detected sooner after occurrence.</a:t>
            </a:r>
          </a:p>
          <a:p>
            <a:r>
              <a:rPr lang="ar-IQ" dirty="0" smtClean="0"/>
              <a:t>يجب تحليل شارات الإشعاع كل ثلاثة أشهر على الأقل، ولكن يُفضل إجراء تحليل شهري للكشف عن أي مشاكل فرط إشعاع فور حدوثها</a:t>
            </a:r>
            <a:endParaRPr lang="en-US" dirty="0" smtClean="0"/>
          </a:p>
          <a:p>
            <a:endParaRPr lang="ar-IQ" dirty="0"/>
          </a:p>
        </p:txBody>
      </p:sp>
      <p:pic>
        <p:nvPicPr>
          <p:cNvPr id="55302" name="Picture 6" descr="4 Reasons to Use Re-readable Radiation Badges | LANDAUER"/>
          <p:cNvPicPr>
            <a:picLocks noChangeAspect="1" noChangeArrowheads="1"/>
          </p:cNvPicPr>
          <p:nvPr/>
        </p:nvPicPr>
        <p:blipFill>
          <a:blip r:embed="rId2"/>
          <a:srcRect/>
          <a:stretch>
            <a:fillRect/>
          </a:stretch>
        </p:blipFill>
        <p:spPr bwMode="auto">
          <a:xfrm>
            <a:off x="285779" y="3429000"/>
            <a:ext cx="8572501" cy="3429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286908" cy="7143776"/>
          </a:xfrm>
        </p:spPr>
        <p:txBody>
          <a:bodyPr>
            <a:normAutofit fontScale="62500" lnSpcReduction="20000"/>
          </a:bodyPr>
          <a:lstStyle/>
          <a:p>
            <a:pPr algn="l" rtl="0">
              <a:buNone/>
            </a:pPr>
            <a:r>
              <a:rPr lang="en-US" dirty="0" smtClean="0"/>
              <a:t>Basic Radiation Safety Rules for Diagnostic Radiology </a:t>
            </a:r>
          </a:p>
          <a:p>
            <a:pPr algn="l" rtl="0">
              <a:buNone/>
            </a:pPr>
            <a:r>
              <a:rPr lang="en-US" dirty="0" smtClean="0"/>
              <a:t>1. Only personnel necessary to complete the procedure should be in the x-ray room at the time of exposure. </a:t>
            </a:r>
          </a:p>
          <a:p>
            <a:pPr algn="l" rtl="0">
              <a:buNone/>
            </a:pPr>
            <a:r>
              <a:rPr lang="en-US" dirty="0" smtClean="0"/>
              <a:t>2. Persons younger than 18 years and pregnant women must not be in the x-ray room during the examination.</a:t>
            </a:r>
          </a:p>
          <a:p>
            <a:pPr algn="l" rtl="0">
              <a:buNone/>
            </a:pPr>
            <a:r>
              <a:rPr lang="en-US" dirty="0" smtClean="0"/>
              <a:t> 3. Personnel who assist with radiographic examinations should have a rotating duty roster to minimize exposure to any one person.</a:t>
            </a:r>
          </a:p>
          <a:p>
            <a:pPr algn="l" rtl="0">
              <a:buNone/>
            </a:pPr>
            <a:r>
              <a:rPr lang="en-US" dirty="0" smtClean="0"/>
              <a:t> 4. Sandbags, sponges, tape, or other restraining devices should be used for positioning the patient rather than manual restraint.</a:t>
            </a:r>
          </a:p>
          <a:p>
            <a:pPr algn="l" rtl="0">
              <a:buNone/>
            </a:pPr>
            <a:r>
              <a:rPr lang="en-US" dirty="0" smtClean="0"/>
              <a:t> 5. Anesthesia or tranquilization should be used when possible to facilitate patient restraint. </a:t>
            </a:r>
          </a:p>
          <a:p>
            <a:pPr algn="l" rtl="0">
              <a:buNone/>
            </a:pPr>
            <a:r>
              <a:rPr lang="en-US" dirty="0" smtClean="0"/>
              <a:t>6. No part of the technologist should be in the primary beam, whether or not protected by gloves or aprons.</a:t>
            </a:r>
          </a:p>
          <a:p>
            <a:pPr algn="l" rtl="0">
              <a:buNone/>
            </a:pPr>
            <a:r>
              <a:rPr lang="en-US" dirty="0" smtClean="0"/>
              <a:t> 7. Protective aprons should always be worn when positioning an animal. </a:t>
            </a:r>
          </a:p>
          <a:p>
            <a:pPr algn="l" rtl="0">
              <a:buNone/>
            </a:pPr>
            <a:r>
              <a:rPr lang="en-US" dirty="0" smtClean="0"/>
              <a:t>8. Protective gloves should be worn if hands are placed near the primary beam. </a:t>
            </a:r>
          </a:p>
          <a:p>
            <a:pPr algn="l" rtl="0">
              <a:buNone/>
            </a:pPr>
            <a:r>
              <a:rPr lang="en-US" dirty="0" smtClean="0"/>
              <a:t>9. Protective glasses should be worn if the work level is heavy or when </a:t>
            </a:r>
            <a:r>
              <a:rPr lang="en-US" dirty="0" err="1" smtClean="0"/>
              <a:t>radiographing</a:t>
            </a:r>
            <a:r>
              <a:rPr lang="en-US" dirty="0" smtClean="0"/>
              <a:t> large animals. These glasses provide 0.25 mm </a:t>
            </a:r>
            <a:r>
              <a:rPr lang="en-US" dirty="0" err="1" smtClean="0"/>
              <a:t>Pb</a:t>
            </a:r>
            <a:r>
              <a:rPr lang="en-US" dirty="0" smtClean="0"/>
              <a:t> equivalent protection to the lens. </a:t>
            </a:r>
          </a:p>
          <a:p>
            <a:pPr algn="l" rtl="0">
              <a:buNone/>
            </a:pPr>
            <a:r>
              <a:rPr lang="en-US" dirty="0" smtClean="0"/>
              <a:t>10. Thyroid shields should be considered. These are “mini-aprons” that are worn around the neck to protect the thyroid gland. </a:t>
            </a:r>
          </a:p>
          <a:p>
            <a:pPr algn="l" rtl="0">
              <a:buNone/>
            </a:pPr>
            <a:r>
              <a:rPr lang="en-US" dirty="0" smtClean="0"/>
              <a:t>11. The primary beam should be collimated so each film has an unexposed border, proving that the primary beam does not exceed the size of the cassette. </a:t>
            </a:r>
          </a:p>
          <a:p>
            <a:pPr algn="l" rtl="0">
              <a:buNone/>
            </a:pPr>
            <a:r>
              <a:rPr lang="en-US" dirty="0" smtClean="0"/>
              <a:t>12. All personnel involved with patient radiography should wear a radiation badge during working hours. </a:t>
            </a:r>
          </a:p>
          <a:p>
            <a:pPr algn="l" rtl="0">
              <a:buNone/>
            </a:pPr>
            <a:r>
              <a:rPr lang="en-US" dirty="0" smtClean="0"/>
              <a:t>13. The radiographic procedure should be planned carefully and the machine settings double-checked.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 name="Picture 2" descr="199 Thank You For Your Attention Stock Photos, Pictures &amp; Royalty-Free  Images - iStoc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071966"/>
          </a:xfrm>
        </p:spPr>
        <p:txBody>
          <a:bodyPr>
            <a:normAutofit fontScale="92500"/>
          </a:bodyPr>
          <a:lstStyle/>
          <a:p>
            <a:pPr algn="l" rtl="0">
              <a:buNone/>
            </a:pPr>
            <a:r>
              <a:rPr lang="en-US" b="1" dirty="0" smtClean="0"/>
              <a:t>x rays </a:t>
            </a:r>
            <a:r>
              <a:rPr lang="en-US" dirty="0" smtClean="0"/>
              <a:t>is a part of the spectrum of electromagnetic radiation.</a:t>
            </a:r>
            <a:r>
              <a:rPr lang="ar-SA" dirty="0" smtClean="0"/>
              <a:t> الأشعة السينية جزء من طيف الإشعاع الكهرومغناطيسي.</a:t>
            </a:r>
            <a:endParaRPr lang="en-US" dirty="0" smtClean="0"/>
          </a:p>
          <a:p>
            <a:pPr algn="l" rtl="0">
              <a:buNone/>
            </a:pPr>
            <a:r>
              <a:rPr lang="en-US" b="1" dirty="0" smtClean="0"/>
              <a:t>Electromagnetic radiation </a:t>
            </a:r>
            <a:r>
              <a:rPr lang="en-US" dirty="0" smtClean="0"/>
              <a:t>is a combination of electric and magnetic fields that travel together, oscillating in vertical planes in sine-wave fashion.</a:t>
            </a:r>
          </a:p>
          <a:p>
            <a:pPr algn="l" rtl="0">
              <a:buNone/>
            </a:pPr>
            <a:r>
              <a:rPr lang="ar-SA" dirty="0" smtClean="0"/>
              <a:t>الإشعاع الكهرومغناطيسي هو مزيج من المجالات الكهربائية والمغناطيسية التي تنتقل معًا، متذبذبةً في مستويات متعامدة على شكل موجة </a:t>
            </a:r>
            <a:r>
              <a:rPr lang="ar-SA" dirty="0" err="1" smtClean="0"/>
              <a:t>جيبية</a:t>
            </a:r>
            <a:r>
              <a:rPr lang="ar-SA" dirty="0" smtClean="0"/>
              <a:t> </a:t>
            </a:r>
            <a:endParaRPr lang="en-US" dirty="0" smtClean="0"/>
          </a:p>
          <a:p>
            <a:pPr algn="l" rtl="0">
              <a:buNone/>
            </a:pPr>
            <a:endParaRPr lang="ar-IQ" dirty="0"/>
          </a:p>
        </p:txBody>
      </p:sp>
      <p:pic>
        <p:nvPicPr>
          <p:cNvPr id="31746" name="Picture 2"/>
          <p:cNvPicPr>
            <a:picLocks noChangeAspect="1" noChangeArrowheads="1"/>
          </p:cNvPicPr>
          <p:nvPr/>
        </p:nvPicPr>
        <p:blipFill>
          <a:blip r:embed="rId2"/>
          <a:srcRect/>
          <a:stretch>
            <a:fillRect/>
          </a:stretch>
        </p:blipFill>
        <p:spPr bwMode="auto">
          <a:xfrm>
            <a:off x="2786050" y="3503036"/>
            <a:ext cx="5763391" cy="3248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4643470"/>
          </a:xfrm>
        </p:spPr>
        <p:txBody>
          <a:bodyPr>
            <a:normAutofit fontScale="85000" lnSpcReduction="10000"/>
          </a:bodyPr>
          <a:lstStyle/>
          <a:p>
            <a:pPr algn="l" rtl="0"/>
            <a:r>
              <a:rPr lang="en-US" b="1" dirty="0" smtClean="0"/>
              <a:t>Familiar types of electromagnetic radiation other than x-rays and gamma rays include </a:t>
            </a:r>
            <a:r>
              <a:rPr lang="en-US" dirty="0" smtClean="0"/>
              <a:t>radio waves, radar, microwaves, and visible light (Table 1-1).</a:t>
            </a:r>
          </a:p>
          <a:p>
            <a:pPr algn="r"/>
            <a:r>
              <a:rPr lang="ar-IQ" dirty="0" smtClean="0"/>
              <a:t>تشمل أنواع الإشعاع الكهرومغناطيسي الشائعة، بخلاف الأشعة السينية وأشعة </a:t>
            </a:r>
            <a:r>
              <a:rPr lang="ar-IQ" dirty="0" err="1" smtClean="0"/>
              <a:t>جاما</a:t>
            </a:r>
            <a:r>
              <a:rPr lang="ar-IQ" dirty="0" smtClean="0"/>
              <a:t>، الموجات </a:t>
            </a:r>
            <a:r>
              <a:rPr lang="ar-IQ" dirty="0" err="1" smtClean="0"/>
              <a:t>الراديوية</a:t>
            </a:r>
            <a:r>
              <a:rPr lang="ar-IQ" dirty="0" smtClean="0"/>
              <a:t>، والرادار، والموجات الدقيقة، والضوء المرئي</a:t>
            </a:r>
            <a:endParaRPr lang="en-US" dirty="0" smtClean="0"/>
          </a:p>
          <a:p>
            <a:pPr algn="l" rtl="0"/>
            <a:endParaRPr lang="en-US" dirty="0" smtClean="0"/>
          </a:p>
          <a:p>
            <a:pPr algn="l" rtl="0">
              <a:buNone/>
            </a:pPr>
            <a:r>
              <a:rPr lang="en-US" dirty="0" smtClean="0"/>
              <a:t>Because the energy of electromagnetic radiation is inversely proportional to wavelength, the energy of light waves and radio waves is lower than the energy of x-rays. </a:t>
            </a:r>
            <a:r>
              <a:rPr lang="en-US" b="1" dirty="0" smtClean="0"/>
              <a:t>Thus light and radio waves do not produce tissue ionization or DNA damage.</a:t>
            </a:r>
          </a:p>
          <a:p>
            <a:pPr algn="l" rtl="0"/>
            <a:endParaRPr lang="en-US" dirty="0" smtClean="0"/>
          </a:p>
        </p:txBody>
      </p:sp>
      <p:pic>
        <p:nvPicPr>
          <p:cNvPr id="30722" name="Picture 2"/>
          <p:cNvPicPr>
            <a:picLocks noChangeAspect="1" noChangeArrowheads="1"/>
          </p:cNvPicPr>
          <p:nvPr/>
        </p:nvPicPr>
        <p:blipFill>
          <a:blip r:embed="rId2"/>
          <a:srcRect/>
          <a:stretch>
            <a:fillRect/>
          </a:stretch>
        </p:blipFill>
        <p:spPr bwMode="auto">
          <a:xfrm>
            <a:off x="4286280" y="4286256"/>
            <a:ext cx="4429108" cy="2571744"/>
          </a:xfrm>
          <a:prstGeom prst="rect">
            <a:avLst/>
          </a:prstGeom>
          <a:noFill/>
          <a:ln w="9525">
            <a:noFill/>
            <a:miter lim="800000"/>
            <a:headEnd/>
            <a:tailEnd/>
          </a:ln>
          <a:effectLst/>
        </p:spPr>
      </p:pic>
      <p:sp>
        <p:nvSpPr>
          <p:cNvPr id="5" name="مستطيل 4"/>
          <p:cNvSpPr/>
          <p:nvPr/>
        </p:nvSpPr>
        <p:spPr>
          <a:xfrm>
            <a:off x="0" y="4643446"/>
            <a:ext cx="4357654" cy="1631216"/>
          </a:xfrm>
          <a:prstGeom prst="rect">
            <a:avLst/>
          </a:prstGeom>
        </p:spPr>
        <p:txBody>
          <a:bodyPr wrap="square">
            <a:spAutoFit/>
          </a:bodyPr>
          <a:lstStyle/>
          <a:p>
            <a:r>
              <a:rPr lang="ar-IQ" sz="2000" dirty="0" smtClean="0"/>
              <a:t>ولأن طاقة الإشعاع الكهرومغناطيسي تتناسب عكسيًا مع طول الموجة، فإن طاقة الموجات الضوئية والموجات </a:t>
            </a:r>
            <a:r>
              <a:rPr lang="ar-IQ" sz="2000" dirty="0" err="1" smtClean="0"/>
              <a:t>الراديوية</a:t>
            </a:r>
            <a:r>
              <a:rPr lang="ar-IQ" sz="2000" dirty="0" smtClean="0"/>
              <a:t> أقل بكثير من طاقة الأشعة السينية. وبالتالي، لا يُسبب الضوء والموجات </a:t>
            </a:r>
            <a:r>
              <a:rPr lang="ar-IQ" sz="2000" dirty="0" err="1" smtClean="0"/>
              <a:t>الراديوية</a:t>
            </a:r>
            <a:r>
              <a:rPr lang="ar-IQ" sz="2000" dirty="0" smtClean="0"/>
              <a:t> تأينًا للأنسجة أو تلفًا للحمض النووي</a:t>
            </a:r>
            <a:endParaRPr lang="ar-IQ"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Autofit/>
          </a:bodyPr>
          <a:lstStyle/>
          <a:p>
            <a:pPr rtl="0"/>
            <a:r>
              <a:rPr lang="en-US" sz="3200" b="1" dirty="0" smtClean="0"/>
              <a:t>Types of Radiation in the x-ray room </a:t>
            </a:r>
            <a:endParaRPr lang="ar-IQ" sz="3200" b="1" dirty="0"/>
          </a:p>
        </p:txBody>
      </p:sp>
      <p:sp>
        <p:nvSpPr>
          <p:cNvPr id="3" name="عنصر نائب للمحتوى 2"/>
          <p:cNvSpPr>
            <a:spLocks noGrp="1"/>
          </p:cNvSpPr>
          <p:nvPr>
            <p:ph idx="1"/>
          </p:nvPr>
        </p:nvSpPr>
        <p:spPr>
          <a:xfrm>
            <a:off x="3071802" y="1214422"/>
            <a:ext cx="6072198" cy="4286280"/>
          </a:xfrm>
        </p:spPr>
        <p:txBody>
          <a:bodyPr>
            <a:normAutofit fontScale="85000" lnSpcReduction="10000"/>
          </a:bodyPr>
          <a:lstStyle/>
          <a:p>
            <a:pPr>
              <a:buNone/>
            </a:pPr>
            <a:r>
              <a:rPr lang="ar-IQ" b="1" dirty="0" smtClean="0"/>
              <a:t>شعاع الابتدائي</a:t>
            </a:r>
            <a:r>
              <a:rPr lang="en-US" b="1" dirty="0" smtClean="0"/>
              <a:t> </a:t>
            </a:r>
            <a:r>
              <a:rPr lang="en-US" b="1" kern="600" dirty="0" smtClean="0"/>
              <a:t>Primary Beam</a:t>
            </a:r>
            <a:endParaRPr lang="ar-IQ" b="1" dirty="0" smtClean="0"/>
          </a:p>
          <a:p>
            <a:pPr>
              <a:buNone/>
            </a:pPr>
            <a:r>
              <a:rPr lang="ar-IQ" dirty="0" smtClean="0"/>
              <a:t>تمثل الحزمة الأولية خطرًا كبيرًا ، أن فترات التعرض القصيرة جدًا يمكن أن تؤدي إلى ضرر</a:t>
            </a:r>
          </a:p>
          <a:p>
            <a:pPr>
              <a:buNone/>
            </a:pPr>
            <a:r>
              <a:rPr lang="ar-IQ" b="1" dirty="0" smtClean="0"/>
              <a:t>إشعاع مبعثر</a:t>
            </a:r>
            <a:r>
              <a:rPr lang="en-US" b="1" dirty="0" smtClean="0"/>
              <a:t> </a:t>
            </a:r>
            <a:r>
              <a:rPr lang="en-US" b="1" kern="600" dirty="0" smtClean="0"/>
              <a:t>Scatter radiation</a:t>
            </a:r>
            <a:endParaRPr lang="ar-IQ" b="1" dirty="0" smtClean="0"/>
          </a:p>
          <a:p>
            <a:pPr>
              <a:buNone/>
            </a:pPr>
            <a:r>
              <a:rPr lang="ar-IQ" dirty="0" smtClean="0"/>
              <a:t>يتم إنتاجه عندما تتفاعل الحزمة الأولية مع العينات والهياكل الموجودة في حاوية الأشعة السينية. يُعد الإشعاع المبعثر خطرًا بالقرب من العينة.</a:t>
            </a:r>
          </a:p>
          <a:p>
            <a:pPr>
              <a:buNone/>
            </a:pPr>
            <a:r>
              <a:rPr lang="ar-IQ" b="1" dirty="0" smtClean="0"/>
              <a:t>إشعاع التسرب </a:t>
            </a:r>
            <a:r>
              <a:rPr lang="en-US" b="1" kern="600" dirty="0" smtClean="0"/>
              <a:t>Leakage radiation </a:t>
            </a:r>
            <a:r>
              <a:rPr lang="ar-IQ" b="1" kern="600" dirty="0" smtClean="0"/>
              <a:t> </a:t>
            </a:r>
            <a:r>
              <a:rPr lang="ar-IQ" dirty="0" smtClean="0"/>
              <a:t>من أنبوب الأشعة السينية منخفض جدًا ولا يمثل خطرًا عندما يكون غلاف الأنبوب سليمًا.</a:t>
            </a:r>
          </a:p>
          <a:p>
            <a:pPr>
              <a:buNone/>
            </a:pPr>
            <a:endParaRPr lang="ar-IQ" dirty="0" smtClean="0"/>
          </a:p>
          <a:p>
            <a:pPr>
              <a:buNone/>
            </a:pPr>
            <a:endParaRPr lang="ar-IQ"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a:ext>
            </a:extLst>
          </a:blip>
          <a:srcRect r="21429"/>
          <a:stretch>
            <a:fillRect/>
          </a:stretch>
        </p:blipFill>
        <p:spPr bwMode="auto">
          <a:xfrm>
            <a:off x="0" y="1587303"/>
            <a:ext cx="2857488" cy="39924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7929618" cy="1428736"/>
          </a:xfrm>
        </p:spPr>
        <p:txBody>
          <a:bodyPr>
            <a:normAutofit/>
          </a:bodyPr>
          <a:lstStyle/>
          <a:p>
            <a:pPr algn="l" rtl="0"/>
            <a:r>
              <a:rPr lang="en-US" sz="3200" dirty="0" smtClean="0"/>
              <a:t>The effects of </a:t>
            </a:r>
            <a:r>
              <a:rPr lang="en-US" sz="3200" dirty="0" err="1" smtClean="0"/>
              <a:t>ionising</a:t>
            </a:r>
            <a:r>
              <a:rPr lang="en-US" sz="3200" dirty="0" smtClean="0"/>
              <a:t> radiation on the body: </a:t>
            </a:r>
            <a:br>
              <a:rPr lang="en-US" sz="3200" dirty="0" smtClean="0"/>
            </a:br>
            <a:r>
              <a:rPr lang="en-US" sz="3200" dirty="0" smtClean="0"/>
              <a:t> </a:t>
            </a:r>
            <a:r>
              <a:rPr lang="en-US" sz="2800" dirty="0" smtClean="0"/>
              <a:t>(1) mutations </a:t>
            </a:r>
            <a:endParaRPr lang="ar-IQ" sz="3200" dirty="0"/>
          </a:p>
        </p:txBody>
      </p:sp>
      <p:sp>
        <p:nvSpPr>
          <p:cNvPr id="3" name="عنصر نائب للمحتوى 2"/>
          <p:cNvSpPr>
            <a:spLocks noGrp="1"/>
          </p:cNvSpPr>
          <p:nvPr>
            <p:ph idx="1"/>
          </p:nvPr>
        </p:nvSpPr>
        <p:spPr>
          <a:xfrm>
            <a:off x="0" y="1285860"/>
            <a:ext cx="9144000" cy="5286412"/>
          </a:xfrm>
        </p:spPr>
        <p:txBody>
          <a:bodyPr>
            <a:normAutofit fontScale="85000" lnSpcReduction="20000"/>
          </a:bodyPr>
          <a:lstStyle/>
          <a:p>
            <a:pPr algn="l" rtl="0"/>
            <a:r>
              <a:rPr lang="en-US" dirty="0" smtClean="0"/>
              <a:t>This radiation damages cells and is </a:t>
            </a:r>
            <a:r>
              <a:rPr lang="en-US" b="1" dirty="0" smtClean="0"/>
              <a:t>not selective of cell type.</a:t>
            </a:r>
            <a:r>
              <a:rPr lang="en-US" dirty="0" smtClean="0"/>
              <a:t> The effects are more obvious</a:t>
            </a:r>
            <a:r>
              <a:rPr lang="en-US" b="1" dirty="0" smtClean="0"/>
              <a:t> in the immature or rapidly dividing cells</a:t>
            </a:r>
            <a:r>
              <a:rPr lang="en-US" dirty="0" smtClean="0"/>
              <a:t>. </a:t>
            </a:r>
          </a:p>
          <a:p>
            <a:pPr algn="l" rtl="0">
              <a:buNone/>
            </a:pPr>
            <a:r>
              <a:rPr lang="en-US" i="1" dirty="0" smtClean="0"/>
              <a:t>The amount of cell damage is determined by </a:t>
            </a:r>
          </a:p>
          <a:p>
            <a:pPr marL="514350" indent="-514350" algn="l" rtl="0">
              <a:buAutoNum type="alphaLcPeriod"/>
            </a:pPr>
            <a:r>
              <a:rPr lang="en-US" i="1" dirty="0" smtClean="0"/>
              <a:t>the amount of dose, </a:t>
            </a:r>
          </a:p>
          <a:p>
            <a:pPr marL="514350" indent="-514350" algn="l" rtl="0">
              <a:buAutoNum type="alphaLcPeriod"/>
            </a:pPr>
            <a:r>
              <a:rPr lang="en-US" i="1" dirty="0" smtClean="0"/>
              <a:t>the type of cell and </a:t>
            </a:r>
          </a:p>
          <a:p>
            <a:pPr marL="514350" indent="-514350" algn="l" rtl="0">
              <a:buAutoNum type="alphaLcPeriod"/>
            </a:pPr>
            <a:r>
              <a:rPr lang="en-US" i="1" dirty="0" smtClean="0"/>
              <a:t>its maturity</a:t>
            </a:r>
            <a:r>
              <a:rPr lang="en-US" dirty="0" smtClean="0"/>
              <a:t>. </a:t>
            </a:r>
          </a:p>
          <a:p>
            <a:pPr marL="514350" indent="-514350" algn="l" rtl="0">
              <a:buNone/>
            </a:pPr>
            <a:endParaRPr lang="en-US" dirty="0" smtClean="0"/>
          </a:p>
          <a:p>
            <a:pPr marL="514350" indent="-514350" algn="l" rtl="0">
              <a:buNone/>
            </a:pPr>
            <a:r>
              <a:rPr lang="en-US" dirty="0" smtClean="0"/>
              <a:t>If the cell is still being formed when the dose is received, then the DNA may mutate</a:t>
            </a:r>
          </a:p>
          <a:p>
            <a:pPr algn="r"/>
            <a:r>
              <a:rPr lang="ar-IQ" dirty="0" smtClean="0"/>
              <a:t>. يُلحق هذا الإشعاع الضرر بالخلايا، وهو غير انتقائي في نوع الخلية. تكون آثاره أكثر وضوحًا في الخلايا غير الناضجة أو سريعة الانقسام. يُحدد مقدار الضرر الذي تُلحقه الخلايا بكمية الجرعة ونوع الخلية ونضجها. إذا كانت الخلية لا تزال في طور التكوين عند تلقي الجرعة، فقد </a:t>
            </a:r>
            <a:r>
              <a:rPr lang="ar-IQ" dirty="0" err="1" smtClean="0"/>
              <a:t>يتحور</a:t>
            </a:r>
            <a:r>
              <a:rPr lang="ar-IQ" dirty="0" smtClean="0"/>
              <a:t> الحمض النووي</a:t>
            </a:r>
            <a:r>
              <a:rPr lang="en-US" dirty="0" smtClean="0"/>
              <a:t> DNA.</a:t>
            </a:r>
          </a:p>
          <a:p>
            <a:pPr algn="l" rtl="0"/>
            <a:endParaRPr lang="en-US" dirty="0" smtClean="0"/>
          </a:p>
          <a:p>
            <a:pPr algn="l" rtl="0"/>
            <a:endParaRPr lang="ar-IQ" dirty="0"/>
          </a:p>
        </p:txBody>
      </p:sp>
      <p:pic>
        <p:nvPicPr>
          <p:cNvPr id="26628" name="Picture 4" descr="What Is A Gene Mutation And Why Does It Happen?"/>
          <p:cNvPicPr>
            <a:picLocks noChangeAspect="1" noChangeArrowheads="1"/>
          </p:cNvPicPr>
          <p:nvPr/>
        </p:nvPicPr>
        <p:blipFill>
          <a:blip r:embed="rId2"/>
          <a:srcRect/>
          <a:stretch>
            <a:fillRect/>
          </a:stretch>
        </p:blipFill>
        <p:spPr bwMode="auto">
          <a:xfrm>
            <a:off x="6357950" y="2559838"/>
            <a:ext cx="2786050" cy="17023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900"/>
            <a:ext cx="7758138" cy="1143000"/>
          </a:xfrm>
        </p:spPr>
        <p:txBody>
          <a:bodyPr>
            <a:normAutofit/>
          </a:bodyPr>
          <a:lstStyle/>
          <a:p>
            <a:pPr rtl="0"/>
            <a:r>
              <a:rPr lang="en-US" sz="3600" b="1" dirty="0" smtClean="0"/>
              <a:t>(2) abortion or fetal abnormalities, </a:t>
            </a:r>
            <a:endParaRPr lang="ar-IQ" sz="3600" b="1" dirty="0"/>
          </a:p>
        </p:txBody>
      </p:sp>
      <p:sp>
        <p:nvSpPr>
          <p:cNvPr id="3" name="عنصر نائب للمحتوى 2"/>
          <p:cNvSpPr>
            <a:spLocks noGrp="1"/>
          </p:cNvSpPr>
          <p:nvPr>
            <p:ph idx="1"/>
          </p:nvPr>
        </p:nvSpPr>
        <p:spPr>
          <a:xfrm>
            <a:off x="0" y="857232"/>
            <a:ext cx="9144000" cy="3214710"/>
          </a:xfrm>
        </p:spPr>
        <p:txBody>
          <a:bodyPr>
            <a:normAutofit fontScale="77500" lnSpcReduction="20000"/>
          </a:bodyPr>
          <a:lstStyle/>
          <a:p>
            <a:pPr algn="l" rtl="0"/>
            <a:r>
              <a:rPr lang="en-US" dirty="0" smtClean="0"/>
              <a:t>Especially during the early months of pregnancy, particularly in the early stages of embryonic cell division, radiation can disrupt cell division, leading to both major and minor fetal abnormalities.</a:t>
            </a:r>
          </a:p>
          <a:p>
            <a:pPr algn="l" rtl="0"/>
            <a:endParaRPr lang="en-US" dirty="0" smtClean="0"/>
          </a:p>
          <a:p>
            <a:pPr algn="l" rtl="0"/>
            <a:r>
              <a:rPr lang="en-US" dirty="0" smtClean="0"/>
              <a:t> Therefore, caution when ordering radiological examinations </a:t>
            </a:r>
          </a:p>
          <a:p>
            <a:pPr algn="l" rtl="0"/>
            <a:endParaRPr lang="en-US" dirty="0" smtClean="0"/>
          </a:p>
          <a:p>
            <a:pPr algn="l" rtl="0"/>
            <a:r>
              <a:rPr lang="en-US" dirty="0" smtClean="0"/>
              <a:t>In emergency cases,  the number of images should be minimized, and if possible, the uterine contents should be protected with </a:t>
            </a:r>
            <a:r>
              <a:rPr lang="en-US" dirty="0" smtClean="0"/>
              <a:t>aprons</a:t>
            </a:r>
            <a:endParaRPr lang="ar-IQ" dirty="0"/>
          </a:p>
        </p:txBody>
      </p:sp>
      <p:pic>
        <p:nvPicPr>
          <p:cNvPr id="4" name="Picture 2" descr="Sohati - 3 أمراض لا يجب الإصابة بها أثناء الحمل"/>
          <p:cNvPicPr>
            <a:picLocks noChangeAspect="1" noChangeArrowheads="1"/>
          </p:cNvPicPr>
          <p:nvPr/>
        </p:nvPicPr>
        <p:blipFill>
          <a:blip r:embed="rId2"/>
          <a:srcRect/>
          <a:stretch>
            <a:fillRect/>
          </a:stretch>
        </p:blipFill>
        <p:spPr bwMode="auto">
          <a:xfrm>
            <a:off x="5214942" y="4334980"/>
            <a:ext cx="3786214" cy="2523020"/>
          </a:xfrm>
          <a:prstGeom prst="rect">
            <a:avLst/>
          </a:prstGeom>
          <a:noFill/>
        </p:spPr>
      </p:pic>
      <p:pic>
        <p:nvPicPr>
          <p:cNvPr id="5" name="Picture 5" descr="E:\محاضرات عملي رابع\radiations\download.jpg"/>
          <p:cNvPicPr>
            <a:picLocks noChangeAspect="1" noChangeArrowheads="1"/>
          </p:cNvPicPr>
          <p:nvPr/>
        </p:nvPicPr>
        <p:blipFill>
          <a:blip r:embed="rId3"/>
          <a:srcRect/>
          <a:stretch>
            <a:fillRect/>
          </a:stretch>
        </p:blipFill>
        <p:spPr bwMode="auto">
          <a:xfrm>
            <a:off x="142875" y="4322536"/>
            <a:ext cx="4929191" cy="25354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686800" cy="582594"/>
          </a:xfrm>
        </p:spPr>
        <p:txBody>
          <a:bodyPr>
            <a:noAutofit/>
          </a:bodyPr>
          <a:lstStyle/>
          <a:p>
            <a:r>
              <a:rPr lang="en-US" sz="3200" b="1" dirty="0" smtClean="0"/>
              <a:t>(3) </a:t>
            </a:r>
            <a:r>
              <a:rPr lang="en-US" sz="2800" b="1" dirty="0" smtClean="0"/>
              <a:t>susceptibility</a:t>
            </a:r>
            <a:r>
              <a:rPr lang="en-US" sz="3200" b="1" dirty="0" smtClean="0"/>
              <a:t> to disease and shortened life span, </a:t>
            </a:r>
            <a:endParaRPr lang="ar-IQ" sz="3200" b="1" dirty="0"/>
          </a:p>
        </p:txBody>
      </p:sp>
      <p:sp>
        <p:nvSpPr>
          <p:cNvPr id="3" name="عنصر نائب للمحتوى 2"/>
          <p:cNvSpPr>
            <a:spLocks noGrp="1"/>
          </p:cNvSpPr>
          <p:nvPr>
            <p:ph idx="1"/>
          </p:nvPr>
        </p:nvSpPr>
        <p:spPr>
          <a:xfrm>
            <a:off x="285720" y="928670"/>
            <a:ext cx="4643470" cy="5929330"/>
          </a:xfrm>
        </p:spPr>
        <p:txBody>
          <a:bodyPr>
            <a:normAutofit fontScale="92500" lnSpcReduction="10000"/>
          </a:bodyPr>
          <a:lstStyle/>
          <a:p>
            <a:pPr algn="l" rtl="0"/>
            <a:r>
              <a:rPr lang="en-US" dirty="0" smtClean="0"/>
              <a:t>Example </a:t>
            </a:r>
          </a:p>
          <a:p>
            <a:pPr algn="l" rtl="0"/>
            <a:r>
              <a:rPr lang="en-US" dirty="0" smtClean="0"/>
              <a:t>Skin injury </a:t>
            </a:r>
          </a:p>
          <a:p>
            <a:pPr algn="l" rtl="0"/>
            <a:r>
              <a:rPr lang="en-US" dirty="0" smtClean="0"/>
              <a:t>Mucous membrane injuries</a:t>
            </a:r>
          </a:p>
          <a:p>
            <a:pPr algn="l" rtl="0"/>
            <a:r>
              <a:rPr lang="en-US" dirty="0" err="1" smtClean="0"/>
              <a:t>Osteonecrosis</a:t>
            </a:r>
            <a:r>
              <a:rPr lang="en-US" dirty="0" smtClean="0"/>
              <a:t> of radiogenic origin</a:t>
            </a:r>
          </a:p>
          <a:p>
            <a:pPr algn="l" rtl="0"/>
            <a:r>
              <a:rPr lang="en-US" dirty="0" smtClean="0"/>
              <a:t>Nausea, dizziness, poor concentration, low blood pressure, </a:t>
            </a:r>
          </a:p>
          <a:p>
            <a:pPr algn="l" rtl="0"/>
            <a:r>
              <a:rPr lang="en-US" dirty="0" smtClean="0"/>
              <a:t>severe headaches appear within days and are accompanied by blood count abnormalities.</a:t>
            </a:r>
            <a:endParaRPr lang="ar-IQ"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643438" y="928669"/>
            <a:ext cx="1293152" cy="1973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Mucous Membrane Pemphigoid (mucous membrane [cicatricial] Pemphigoid,  cicatricial pemphigoid, anti-epiligrin cicatricial pemphigoid, benign mucous  membrane pemphigoid, benign mucosal pemphigoid) - Dermatology Advisor"/>
          <p:cNvPicPr>
            <a:picLocks noChangeAspect="1" noChangeArrowheads="1"/>
          </p:cNvPicPr>
          <p:nvPr/>
        </p:nvPicPr>
        <p:blipFill>
          <a:blip r:embed="rId3" cstate="print"/>
          <a:srcRect/>
          <a:stretch>
            <a:fillRect/>
          </a:stretch>
        </p:blipFill>
        <p:spPr bwMode="auto">
          <a:xfrm>
            <a:off x="6072198" y="928670"/>
            <a:ext cx="2794652" cy="1861938"/>
          </a:xfrm>
          <a:prstGeom prst="rect">
            <a:avLst/>
          </a:prstGeom>
          <a:noFill/>
        </p:spPr>
      </p:pic>
      <p:pic>
        <p:nvPicPr>
          <p:cNvPr id="6" name="Picture 4" descr="Canine osteoarthritis: pathophysiology and management | The Veterinary Nurse"/>
          <p:cNvPicPr>
            <a:picLocks noChangeAspect="1" noChangeArrowheads="1"/>
          </p:cNvPicPr>
          <p:nvPr/>
        </p:nvPicPr>
        <p:blipFill>
          <a:blip r:embed="rId4" cstate="print"/>
          <a:srcRect l="59117" t="30066" r="8157" b="8034"/>
          <a:stretch>
            <a:fillRect/>
          </a:stretch>
        </p:blipFill>
        <p:spPr bwMode="auto">
          <a:xfrm>
            <a:off x="7358082" y="2928934"/>
            <a:ext cx="1785918" cy="2016359"/>
          </a:xfrm>
          <a:prstGeom prst="rect">
            <a:avLst/>
          </a:prstGeom>
          <a:noFill/>
        </p:spPr>
      </p:pic>
      <p:pic>
        <p:nvPicPr>
          <p:cNvPr id="7" name="Picture 6" descr="عد دموي شامل - ويكيبيديا"/>
          <p:cNvPicPr>
            <a:picLocks noChangeAspect="1" noChangeArrowheads="1"/>
          </p:cNvPicPr>
          <p:nvPr/>
        </p:nvPicPr>
        <p:blipFill>
          <a:blip r:embed="rId5" cstate="print"/>
          <a:srcRect/>
          <a:stretch>
            <a:fillRect/>
          </a:stretch>
        </p:blipFill>
        <p:spPr bwMode="auto">
          <a:xfrm>
            <a:off x="7429520" y="5000636"/>
            <a:ext cx="1714480" cy="1870348"/>
          </a:xfrm>
          <a:prstGeom prst="rect">
            <a:avLst/>
          </a:prstGeom>
          <a:noFill/>
        </p:spPr>
      </p:pic>
      <p:pic>
        <p:nvPicPr>
          <p:cNvPr id="8" name="Picture 4" descr="عادات يومية &quot;غير متوقعة&quot; تسبب لك الصداع | سكاي نيوز عربية"/>
          <p:cNvPicPr>
            <a:picLocks noChangeAspect="1" noChangeArrowheads="1"/>
          </p:cNvPicPr>
          <p:nvPr/>
        </p:nvPicPr>
        <p:blipFill>
          <a:blip r:embed="rId6"/>
          <a:srcRect l="19688" r="22187"/>
          <a:stretch>
            <a:fillRect/>
          </a:stretch>
        </p:blipFill>
        <p:spPr bwMode="auto">
          <a:xfrm>
            <a:off x="4786314" y="3143248"/>
            <a:ext cx="2405042" cy="23274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4400552" cy="868346"/>
          </a:xfrm>
        </p:spPr>
        <p:txBody>
          <a:bodyPr>
            <a:normAutofit fontScale="90000"/>
          </a:bodyPr>
          <a:lstStyle/>
          <a:p>
            <a:r>
              <a:rPr lang="en-US" b="1" dirty="0" smtClean="0"/>
              <a:t>(4) carcinogenesis, </a:t>
            </a:r>
            <a:endParaRPr lang="ar-IQ" b="1" dirty="0"/>
          </a:p>
        </p:txBody>
      </p:sp>
      <p:sp>
        <p:nvSpPr>
          <p:cNvPr id="3" name="عنصر نائب للمحتوى 2"/>
          <p:cNvSpPr>
            <a:spLocks noGrp="1"/>
          </p:cNvSpPr>
          <p:nvPr>
            <p:ph idx="1"/>
          </p:nvPr>
        </p:nvSpPr>
        <p:spPr>
          <a:xfrm>
            <a:off x="214314" y="2214578"/>
            <a:ext cx="8929686" cy="4929198"/>
          </a:xfrm>
        </p:spPr>
        <p:txBody>
          <a:bodyPr>
            <a:normAutofit fontScale="77500" lnSpcReduction="20000"/>
          </a:bodyPr>
          <a:lstStyle/>
          <a:p>
            <a:pPr algn="l" rtl="0"/>
            <a:endParaRPr lang="en-US" dirty="0" smtClean="0"/>
          </a:p>
          <a:p>
            <a:pPr algn="l" rtl="0">
              <a:buNone/>
            </a:pPr>
            <a:r>
              <a:rPr lang="en-US" dirty="0" smtClean="0"/>
              <a:t>a. Radiation dose: The higher the dose of X-rays received, the greater the risk of cancer.</a:t>
            </a:r>
          </a:p>
          <a:p>
            <a:pPr algn="l" rtl="0"/>
            <a:endParaRPr lang="en-US" dirty="0" smtClean="0"/>
          </a:p>
          <a:p>
            <a:pPr algn="l" rtl="0">
              <a:buNone/>
            </a:pPr>
            <a:r>
              <a:rPr lang="en-US" dirty="0" smtClean="0"/>
              <a:t>b. Patient's age: Individuals who are exposed to radiation regularly from a young age are more susceptible to developing cancer.</a:t>
            </a:r>
          </a:p>
          <a:p>
            <a:pPr algn="l" rtl="0"/>
            <a:endParaRPr lang="en-US" dirty="0" smtClean="0"/>
          </a:p>
          <a:p>
            <a:pPr algn="l" rtl="0">
              <a:buNone/>
            </a:pPr>
            <a:r>
              <a:rPr lang="en-US" dirty="0" smtClean="0"/>
              <a:t>C. Patient's sex: Women have a higher risk of developing cancer as a result of radiation exposure.</a:t>
            </a:r>
          </a:p>
          <a:p>
            <a:pPr algn="l" rtl="0"/>
            <a:endParaRPr lang="en-US" dirty="0" smtClean="0"/>
          </a:p>
          <a:p>
            <a:pPr algn="l" rtl="0">
              <a:buNone/>
            </a:pPr>
            <a:r>
              <a:rPr lang="en-US" dirty="0" smtClean="0"/>
              <a:t>d. Area of ​​radiation exposure: Some parts of the body are more susceptible to cancer from radiation exposure than others.</a:t>
            </a:r>
            <a:endParaRPr lang="ar-IQ" dirty="0"/>
          </a:p>
        </p:txBody>
      </p:sp>
      <p:pic>
        <p:nvPicPr>
          <p:cNvPr id="4" name="Picture 5" descr="whole body"/>
          <p:cNvPicPr>
            <a:picLocks noChangeAspect="1" noChangeArrowheads="1"/>
          </p:cNvPicPr>
          <p:nvPr/>
        </p:nvPicPr>
        <p:blipFill>
          <a:blip r:embed="rId2"/>
          <a:srcRect/>
          <a:stretch>
            <a:fillRect/>
          </a:stretch>
        </p:blipFill>
        <p:spPr>
          <a:xfrm>
            <a:off x="6000760" y="-1"/>
            <a:ext cx="3143240" cy="2396023"/>
          </a:xfrm>
          <a:prstGeom prst="rect">
            <a:avLst/>
          </a:prstGeom>
          <a:noFill/>
        </p:spPr>
      </p:pic>
      <p:sp>
        <p:nvSpPr>
          <p:cNvPr id="5" name="مستطيل 4"/>
          <p:cNvSpPr/>
          <p:nvPr/>
        </p:nvSpPr>
        <p:spPr>
          <a:xfrm>
            <a:off x="214282" y="928670"/>
            <a:ext cx="5857916" cy="1200329"/>
          </a:xfrm>
          <a:prstGeom prst="rect">
            <a:avLst/>
          </a:prstGeom>
        </p:spPr>
        <p:txBody>
          <a:bodyPr wrap="square">
            <a:spAutoFit/>
          </a:bodyPr>
          <a:lstStyle/>
          <a:p>
            <a:pPr algn="l" rtl="0">
              <a:buNone/>
            </a:pPr>
            <a:r>
              <a:rPr lang="en-US" sz="2400" dirty="0" smtClean="0"/>
              <a:t>It has been found that continuous exposure to X-rays may increase the risk of cancer, depending on the following: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2334</Words>
  <Application>Microsoft Office PowerPoint</Application>
  <PresentationFormat>عرض على الشاشة (3:4)‏</PresentationFormat>
  <Paragraphs>135</Paragraphs>
  <Slides>27</Slides>
  <Notes>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27</vt:i4>
      </vt:variant>
    </vt:vector>
  </HeadingPairs>
  <TitlesOfParts>
    <vt:vector size="29" baseType="lpstr">
      <vt:lpstr>سمة Office</vt:lpstr>
      <vt:lpstr>Clip</vt:lpstr>
      <vt:lpstr>الشريحة 1</vt:lpstr>
      <vt:lpstr>Radiation risks and protections</vt:lpstr>
      <vt:lpstr>الشريحة 3</vt:lpstr>
      <vt:lpstr>الشريحة 4</vt:lpstr>
      <vt:lpstr>Types of Radiation in the x-ray room </vt:lpstr>
      <vt:lpstr>The effects of ionising radiation on the body:   (1) mutations </vt:lpstr>
      <vt:lpstr>(2) abortion or fetal abnormalities, </vt:lpstr>
      <vt:lpstr>(3) susceptibility to disease and shortened life span, </vt:lpstr>
      <vt:lpstr>(4) carcinogenesis, </vt:lpstr>
      <vt:lpstr>(5) cataracts.  إعتام عدسة العين</vt:lpstr>
      <vt:lpstr>6. Infertility </vt:lpstr>
      <vt:lpstr>الشريحة 12</vt:lpstr>
      <vt:lpstr>الشريحة 13</vt:lpstr>
      <vt:lpstr>The ALARA principle</vt:lpstr>
      <vt:lpstr>الشريحة 15</vt:lpstr>
      <vt:lpstr>1. Distance  المسافة</vt:lpstr>
      <vt:lpstr>الشريحة 17</vt:lpstr>
      <vt:lpstr>الشريحة 18</vt:lpstr>
      <vt:lpstr>3. Shielding </vt:lpstr>
      <vt:lpstr>3. Shielding </vt:lpstr>
      <vt:lpstr>الشريحة 21</vt:lpstr>
      <vt:lpstr>Personnel monitoring </vt:lpstr>
      <vt:lpstr>A radiation badge</vt:lpstr>
      <vt:lpstr>الشريحة 24</vt:lpstr>
      <vt:lpstr>الشريحة 25</vt:lpstr>
      <vt:lpstr>الشريحة 26</vt:lpstr>
      <vt:lpstr>الشريحة 27</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143</cp:revision>
  <dcterms:created xsi:type="dcterms:W3CDTF">2023-07-13T23:06:03Z</dcterms:created>
  <dcterms:modified xsi:type="dcterms:W3CDTF">2025-11-30T20:02:12Z</dcterms:modified>
</cp:coreProperties>
</file>